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96" r:id="rId1"/>
  </p:sldMasterIdLst>
  <p:notesMasterIdLst>
    <p:notesMasterId r:id="rId109"/>
  </p:notesMasterIdLst>
  <p:handoutMasterIdLst>
    <p:handoutMasterId r:id="rId110"/>
  </p:handoutMasterIdLst>
  <p:sldIdLst>
    <p:sldId id="256" r:id="rId2"/>
    <p:sldId id="257" r:id="rId3"/>
    <p:sldId id="258" r:id="rId4"/>
    <p:sldId id="419" r:id="rId5"/>
    <p:sldId id="259" r:id="rId6"/>
    <p:sldId id="415" r:id="rId7"/>
    <p:sldId id="260" r:id="rId8"/>
    <p:sldId id="261" r:id="rId9"/>
    <p:sldId id="422" r:id="rId10"/>
    <p:sldId id="423" r:id="rId11"/>
    <p:sldId id="424" r:id="rId12"/>
    <p:sldId id="425" r:id="rId13"/>
    <p:sldId id="426" r:id="rId14"/>
    <p:sldId id="427" r:id="rId15"/>
    <p:sldId id="428" r:id="rId16"/>
    <p:sldId id="272" r:id="rId17"/>
    <p:sldId id="411" r:id="rId18"/>
    <p:sldId id="412" r:id="rId19"/>
    <p:sldId id="413" r:id="rId20"/>
    <p:sldId id="429" r:id="rId21"/>
    <p:sldId id="430" r:id="rId22"/>
    <p:sldId id="431" r:id="rId23"/>
    <p:sldId id="432" r:id="rId24"/>
    <p:sldId id="433" r:id="rId25"/>
    <p:sldId id="291" r:id="rId26"/>
    <p:sldId id="293" r:id="rId27"/>
    <p:sldId id="384" r:id="rId28"/>
    <p:sldId id="390" r:id="rId29"/>
    <p:sldId id="296" r:id="rId30"/>
    <p:sldId id="298" r:id="rId31"/>
    <p:sldId id="385" r:id="rId32"/>
    <p:sldId id="297" r:id="rId33"/>
    <p:sldId id="320" r:id="rId34"/>
    <p:sldId id="387" r:id="rId35"/>
    <p:sldId id="386" r:id="rId36"/>
    <p:sldId id="414" r:id="rId37"/>
    <p:sldId id="388" r:id="rId38"/>
    <p:sldId id="306" r:id="rId39"/>
    <p:sldId id="360" r:id="rId40"/>
    <p:sldId id="382" r:id="rId41"/>
    <p:sldId id="391" r:id="rId42"/>
    <p:sldId id="392" r:id="rId43"/>
    <p:sldId id="323" r:id="rId44"/>
    <p:sldId id="324" r:id="rId45"/>
    <p:sldId id="325" r:id="rId46"/>
    <p:sldId id="326" r:id="rId47"/>
    <p:sldId id="321" r:id="rId48"/>
    <p:sldId id="327" r:id="rId49"/>
    <p:sldId id="328" r:id="rId50"/>
    <p:sldId id="329" r:id="rId51"/>
    <p:sldId id="330" r:id="rId52"/>
    <p:sldId id="331" r:id="rId53"/>
    <p:sldId id="377" r:id="rId54"/>
    <p:sldId id="332" r:id="rId55"/>
    <p:sldId id="409" r:id="rId56"/>
    <p:sldId id="408" r:id="rId57"/>
    <p:sldId id="334" r:id="rId58"/>
    <p:sldId id="343" r:id="rId59"/>
    <p:sldId id="416" r:id="rId60"/>
    <p:sldId id="417" r:id="rId61"/>
    <p:sldId id="418" r:id="rId62"/>
    <p:sldId id="344" r:id="rId63"/>
    <p:sldId id="345" r:id="rId64"/>
    <p:sldId id="346" r:id="rId65"/>
    <p:sldId id="347" r:id="rId66"/>
    <p:sldId id="348" r:id="rId67"/>
    <p:sldId id="349" r:id="rId68"/>
    <p:sldId id="350" r:id="rId69"/>
    <p:sldId id="351" r:id="rId70"/>
    <p:sldId id="352" r:id="rId71"/>
    <p:sldId id="353" r:id="rId72"/>
    <p:sldId id="354" r:id="rId73"/>
    <p:sldId id="335" r:id="rId74"/>
    <p:sldId id="355" r:id="rId75"/>
    <p:sldId id="356" r:id="rId76"/>
    <p:sldId id="357" r:id="rId77"/>
    <p:sldId id="307" r:id="rId78"/>
    <p:sldId id="393" r:id="rId79"/>
    <p:sldId id="394" r:id="rId80"/>
    <p:sldId id="395" r:id="rId81"/>
    <p:sldId id="396" r:id="rId82"/>
    <p:sldId id="397" r:id="rId83"/>
    <p:sldId id="398" r:id="rId84"/>
    <p:sldId id="399" r:id="rId85"/>
    <p:sldId id="400" r:id="rId86"/>
    <p:sldId id="401" r:id="rId87"/>
    <p:sldId id="402" r:id="rId88"/>
    <p:sldId id="403" r:id="rId89"/>
    <p:sldId id="404" r:id="rId90"/>
    <p:sldId id="405" r:id="rId91"/>
    <p:sldId id="406" r:id="rId92"/>
    <p:sldId id="407" r:id="rId93"/>
    <p:sldId id="340" r:id="rId94"/>
    <p:sldId id="421" r:id="rId95"/>
    <p:sldId id="358" r:id="rId96"/>
    <p:sldId id="359" r:id="rId97"/>
    <p:sldId id="336" r:id="rId98"/>
    <p:sldId id="337" r:id="rId99"/>
    <p:sldId id="338" r:id="rId100"/>
    <p:sldId id="339" r:id="rId101"/>
    <p:sldId id="314" r:id="rId102"/>
    <p:sldId id="315" r:id="rId103"/>
    <p:sldId id="316" r:id="rId104"/>
    <p:sldId id="317" r:id="rId105"/>
    <p:sldId id="380" r:id="rId106"/>
    <p:sldId id="381" r:id="rId107"/>
    <p:sldId id="410" r:id="rId108"/>
  </p:sldIdLst>
  <p:sldSz cx="9144000" cy="6858000" type="screen4x3"/>
  <p:notesSz cx="7010400" cy="9296400"/>
  <p:custDataLst>
    <p:tags r:id="rId11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89964" autoAdjust="0"/>
  </p:normalViewPr>
  <p:slideViewPr>
    <p:cSldViewPr>
      <p:cViewPr varScale="1">
        <p:scale>
          <a:sx n="171" d="100"/>
          <a:sy n="171" d="100"/>
        </p:scale>
        <p:origin x="15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DDC1C-6C46-458B-A327-71D4C5815427}"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DD5529C-B80E-4A4B-A174-28B960EA95AB}">
      <dgm:prSet phldrT="[Text]"/>
      <dgm:spPr/>
      <dgm:t>
        <a:bodyPr/>
        <a:lstStyle/>
        <a:p>
          <a:r>
            <a:rPr lang="en-US" dirty="0"/>
            <a:t>Click</a:t>
          </a:r>
        </a:p>
      </dgm:t>
    </dgm:pt>
    <dgm:pt modelId="{6D024497-0874-404C-ACFA-BD4C9E9D3441}" type="parTrans" cxnId="{5A8DD030-3678-46AA-8CAB-C4096EEB66FE}">
      <dgm:prSet/>
      <dgm:spPr/>
      <dgm:t>
        <a:bodyPr/>
        <a:lstStyle/>
        <a:p>
          <a:endParaRPr lang="en-US"/>
        </a:p>
      </dgm:t>
    </dgm:pt>
    <dgm:pt modelId="{F3F8EBFC-D1B5-4EF4-96A0-38A6AF4EDFA4}" type="sibTrans" cxnId="{5A8DD030-3678-46AA-8CAB-C4096EEB66FE}">
      <dgm:prSet/>
      <dgm:spPr/>
      <dgm:t>
        <a:bodyPr/>
        <a:lstStyle/>
        <a:p>
          <a:endParaRPr lang="en-US"/>
        </a:p>
      </dgm:t>
    </dgm:pt>
    <dgm:pt modelId="{2E38A7CB-F267-4F95-A636-0134E380C090}">
      <dgm:prSet phldrT="[Text]"/>
      <dgm:spPr/>
      <dgm:t>
        <a:bodyPr/>
        <a:lstStyle/>
        <a:p>
          <a:r>
            <a:rPr lang="en-US" dirty="0"/>
            <a:t>Review</a:t>
          </a:r>
        </a:p>
      </dgm:t>
    </dgm:pt>
    <dgm:pt modelId="{56CB15F8-8988-4285-A184-4598E5B6D1C4}" type="parTrans" cxnId="{FF099E24-482B-413A-B3C9-5362AD117B5C}">
      <dgm:prSet/>
      <dgm:spPr/>
      <dgm:t>
        <a:bodyPr/>
        <a:lstStyle/>
        <a:p>
          <a:endParaRPr lang="en-US"/>
        </a:p>
      </dgm:t>
    </dgm:pt>
    <dgm:pt modelId="{FF25E93A-2D70-44E9-AFFC-7A83CFD19101}" type="sibTrans" cxnId="{FF099E24-482B-413A-B3C9-5362AD117B5C}">
      <dgm:prSet/>
      <dgm:spPr/>
      <dgm:t>
        <a:bodyPr/>
        <a:lstStyle/>
        <a:p>
          <a:endParaRPr lang="en-US"/>
        </a:p>
      </dgm:t>
    </dgm:pt>
    <dgm:pt modelId="{067462E0-E7E0-4A95-91C9-35262C9D2BA5}">
      <dgm:prSet phldrT="[Text]"/>
      <dgm:spPr/>
      <dgm:t>
        <a:bodyPr/>
        <a:lstStyle/>
        <a:p>
          <a:r>
            <a:rPr lang="en-US" dirty="0"/>
            <a:t>Apply</a:t>
          </a:r>
        </a:p>
      </dgm:t>
    </dgm:pt>
    <dgm:pt modelId="{5ED0B468-E004-4F0D-9C5F-D88152E8344C}" type="parTrans" cxnId="{F67878AF-8284-4CCA-9D36-31F96D527567}">
      <dgm:prSet/>
      <dgm:spPr/>
      <dgm:t>
        <a:bodyPr/>
        <a:lstStyle/>
        <a:p>
          <a:endParaRPr lang="en-US"/>
        </a:p>
      </dgm:t>
    </dgm:pt>
    <dgm:pt modelId="{B0BBEF0B-4F8A-4C25-A1F1-724C4EA3925A}" type="sibTrans" cxnId="{F67878AF-8284-4CCA-9D36-31F96D527567}">
      <dgm:prSet/>
      <dgm:spPr/>
      <dgm:t>
        <a:bodyPr/>
        <a:lstStyle/>
        <a:p>
          <a:endParaRPr lang="en-US"/>
        </a:p>
      </dgm:t>
    </dgm:pt>
    <dgm:pt modelId="{3F0DA731-95B2-4CB1-A34D-241E1104F701}">
      <dgm:prSet phldrT="[Text]"/>
      <dgm:spPr/>
      <dgm:t>
        <a:bodyPr/>
        <a:lstStyle/>
        <a:p>
          <a:r>
            <a:rPr lang="en-US" dirty="0"/>
            <a:t>Pray</a:t>
          </a:r>
        </a:p>
      </dgm:t>
    </dgm:pt>
    <dgm:pt modelId="{5B1488EC-B31A-4A48-8003-D36583CFC326}" type="parTrans" cxnId="{13557DE3-3BD5-4311-B7AD-14051F129DBB}">
      <dgm:prSet/>
      <dgm:spPr/>
      <dgm:t>
        <a:bodyPr/>
        <a:lstStyle/>
        <a:p>
          <a:endParaRPr lang="en-US"/>
        </a:p>
      </dgm:t>
    </dgm:pt>
    <dgm:pt modelId="{863BB43D-CFDD-4135-B5A1-697FF76F3477}" type="sibTrans" cxnId="{13557DE3-3BD5-4311-B7AD-14051F129DBB}">
      <dgm:prSet/>
      <dgm:spPr/>
      <dgm:t>
        <a:bodyPr/>
        <a:lstStyle/>
        <a:p>
          <a:endParaRPr lang="en-US"/>
        </a:p>
      </dgm:t>
    </dgm:pt>
    <dgm:pt modelId="{905B8B6E-F87F-4325-B38E-FC33A117B4F1}" type="pres">
      <dgm:prSet presAssocID="{7A0DDC1C-6C46-458B-A327-71D4C5815427}" presName="Name0" presStyleCnt="0">
        <dgm:presLayoutVars>
          <dgm:dir/>
          <dgm:resizeHandles val="exact"/>
        </dgm:presLayoutVars>
      </dgm:prSet>
      <dgm:spPr/>
    </dgm:pt>
    <dgm:pt modelId="{8C0A5E67-D125-498F-A650-916ED7F47CBE}" type="pres">
      <dgm:prSet presAssocID="{FDD5529C-B80E-4A4B-A174-28B960EA95AB}" presName="Name5" presStyleLbl="vennNode1" presStyleIdx="0" presStyleCnt="4">
        <dgm:presLayoutVars>
          <dgm:bulletEnabled val="1"/>
        </dgm:presLayoutVars>
      </dgm:prSet>
      <dgm:spPr/>
    </dgm:pt>
    <dgm:pt modelId="{C91AC870-294D-4714-9602-E07CB0B4F293}" type="pres">
      <dgm:prSet presAssocID="{F3F8EBFC-D1B5-4EF4-96A0-38A6AF4EDFA4}" presName="space" presStyleCnt="0"/>
      <dgm:spPr/>
    </dgm:pt>
    <dgm:pt modelId="{E8AED651-3C84-42B1-AAD7-ED8DFABFFD06}" type="pres">
      <dgm:prSet presAssocID="{2E38A7CB-F267-4F95-A636-0134E380C090}" presName="Name5" presStyleLbl="vennNode1" presStyleIdx="1" presStyleCnt="4">
        <dgm:presLayoutVars>
          <dgm:bulletEnabled val="1"/>
        </dgm:presLayoutVars>
      </dgm:prSet>
      <dgm:spPr/>
    </dgm:pt>
    <dgm:pt modelId="{3602F35A-5B32-44EB-B86C-EAC8AEF5A679}" type="pres">
      <dgm:prSet presAssocID="{FF25E93A-2D70-44E9-AFFC-7A83CFD19101}" presName="space" presStyleCnt="0"/>
      <dgm:spPr/>
    </dgm:pt>
    <dgm:pt modelId="{AC106A52-858A-4CBF-933D-5AF7795AE93E}" type="pres">
      <dgm:prSet presAssocID="{067462E0-E7E0-4A95-91C9-35262C9D2BA5}" presName="Name5" presStyleLbl="vennNode1" presStyleIdx="2" presStyleCnt="4">
        <dgm:presLayoutVars>
          <dgm:bulletEnabled val="1"/>
        </dgm:presLayoutVars>
      </dgm:prSet>
      <dgm:spPr/>
    </dgm:pt>
    <dgm:pt modelId="{89F87DBD-7E65-4904-AD05-011FBBCE24A6}" type="pres">
      <dgm:prSet presAssocID="{B0BBEF0B-4F8A-4C25-A1F1-724C4EA3925A}" presName="space" presStyleCnt="0"/>
      <dgm:spPr/>
    </dgm:pt>
    <dgm:pt modelId="{6E6832F7-4947-4DFF-AC25-0EC1814E810C}" type="pres">
      <dgm:prSet presAssocID="{3F0DA731-95B2-4CB1-A34D-241E1104F701}" presName="Name5" presStyleLbl="vennNode1" presStyleIdx="3" presStyleCnt="4">
        <dgm:presLayoutVars>
          <dgm:bulletEnabled val="1"/>
        </dgm:presLayoutVars>
      </dgm:prSet>
      <dgm:spPr/>
    </dgm:pt>
  </dgm:ptLst>
  <dgm:cxnLst>
    <dgm:cxn modelId="{FF099E24-482B-413A-B3C9-5362AD117B5C}" srcId="{7A0DDC1C-6C46-458B-A327-71D4C5815427}" destId="{2E38A7CB-F267-4F95-A636-0134E380C090}" srcOrd="1" destOrd="0" parTransId="{56CB15F8-8988-4285-A184-4598E5B6D1C4}" sibTransId="{FF25E93A-2D70-44E9-AFFC-7A83CFD19101}"/>
    <dgm:cxn modelId="{5A8DD030-3678-46AA-8CAB-C4096EEB66FE}" srcId="{7A0DDC1C-6C46-458B-A327-71D4C5815427}" destId="{FDD5529C-B80E-4A4B-A174-28B960EA95AB}" srcOrd="0" destOrd="0" parTransId="{6D024497-0874-404C-ACFA-BD4C9E9D3441}" sibTransId="{F3F8EBFC-D1B5-4EF4-96A0-38A6AF4EDFA4}"/>
    <dgm:cxn modelId="{B23F9E61-0A70-4903-B8C8-31F58D223388}" type="presOf" srcId="{067462E0-E7E0-4A95-91C9-35262C9D2BA5}" destId="{AC106A52-858A-4CBF-933D-5AF7795AE93E}" srcOrd="0" destOrd="0" presId="urn:microsoft.com/office/officeart/2005/8/layout/venn3"/>
    <dgm:cxn modelId="{CD82FE81-1F80-40BF-B5FD-0714E12095DD}" type="presOf" srcId="{2E38A7CB-F267-4F95-A636-0134E380C090}" destId="{E8AED651-3C84-42B1-AAD7-ED8DFABFFD06}" srcOrd="0" destOrd="0" presId="urn:microsoft.com/office/officeart/2005/8/layout/venn3"/>
    <dgm:cxn modelId="{97B55E84-5480-4CD1-AE11-978BE38AD6E6}" type="presOf" srcId="{7A0DDC1C-6C46-458B-A327-71D4C5815427}" destId="{905B8B6E-F87F-4325-B38E-FC33A117B4F1}" srcOrd="0" destOrd="0" presId="urn:microsoft.com/office/officeart/2005/8/layout/venn3"/>
    <dgm:cxn modelId="{2418D399-D4D9-4E56-A489-930BA1AE8439}" type="presOf" srcId="{FDD5529C-B80E-4A4B-A174-28B960EA95AB}" destId="{8C0A5E67-D125-498F-A650-916ED7F47CBE}" srcOrd="0" destOrd="0" presId="urn:microsoft.com/office/officeart/2005/8/layout/venn3"/>
    <dgm:cxn modelId="{F67878AF-8284-4CCA-9D36-31F96D527567}" srcId="{7A0DDC1C-6C46-458B-A327-71D4C5815427}" destId="{067462E0-E7E0-4A95-91C9-35262C9D2BA5}" srcOrd="2" destOrd="0" parTransId="{5ED0B468-E004-4F0D-9C5F-D88152E8344C}" sibTransId="{B0BBEF0B-4F8A-4C25-A1F1-724C4EA3925A}"/>
    <dgm:cxn modelId="{13557DE3-3BD5-4311-B7AD-14051F129DBB}" srcId="{7A0DDC1C-6C46-458B-A327-71D4C5815427}" destId="{3F0DA731-95B2-4CB1-A34D-241E1104F701}" srcOrd="3" destOrd="0" parTransId="{5B1488EC-B31A-4A48-8003-D36583CFC326}" sibTransId="{863BB43D-CFDD-4135-B5A1-697FF76F3477}"/>
    <dgm:cxn modelId="{3F37E7ED-B7C6-40B9-8E1F-04A2F3880502}" type="presOf" srcId="{3F0DA731-95B2-4CB1-A34D-241E1104F701}" destId="{6E6832F7-4947-4DFF-AC25-0EC1814E810C}" srcOrd="0" destOrd="0" presId="urn:microsoft.com/office/officeart/2005/8/layout/venn3"/>
    <dgm:cxn modelId="{BECB4C90-E727-4308-ACFD-5B51796578F9}" type="presParOf" srcId="{905B8B6E-F87F-4325-B38E-FC33A117B4F1}" destId="{8C0A5E67-D125-498F-A650-916ED7F47CBE}" srcOrd="0" destOrd="0" presId="urn:microsoft.com/office/officeart/2005/8/layout/venn3"/>
    <dgm:cxn modelId="{F74D14EC-6C9C-44C6-BE78-99B0D0C18339}" type="presParOf" srcId="{905B8B6E-F87F-4325-B38E-FC33A117B4F1}" destId="{C91AC870-294D-4714-9602-E07CB0B4F293}" srcOrd="1" destOrd="0" presId="urn:microsoft.com/office/officeart/2005/8/layout/venn3"/>
    <dgm:cxn modelId="{DD245E59-5299-4229-8368-874C90D0AE74}" type="presParOf" srcId="{905B8B6E-F87F-4325-B38E-FC33A117B4F1}" destId="{E8AED651-3C84-42B1-AAD7-ED8DFABFFD06}" srcOrd="2" destOrd="0" presId="urn:microsoft.com/office/officeart/2005/8/layout/venn3"/>
    <dgm:cxn modelId="{EEC8E204-D4F5-4BDA-AFD5-DEF3231DB905}" type="presParOf" srcId="{905B8B6E-F87F-4325-B38E-FC33A117B4F1}" destId="{3602F35A-5B32-44EB-B86C-EAC8AEF5A679}" srcOrd="3" destOrd="0" presId="urn:microsoft.com/office/officeart/2005/8/layout/venn3"/>
    <dgm:cxn modelId="{7FD729B9-9427-4308-BFED-C0475C22B449}" type="presParOf" srcId="{905B8B6E-F87F-4325-B38E-FC33A117B4F1}" destId="{AC106A52-858A-4CBF-933D-5AF7795AE93E}" srcOrd="4" destOrd="0" presId="urn:microsoft.com/office/officeart/2005/8/layout/venn3"/>
    <dgm:cxn modelId="{835E2B2E-82EB-40DF-88C6-0E1AC6E2A7C9}" type="presParOf" srcId="{905B8B6E-F87F-4325-B38E-FC33A117B4F1}" destId="{89F87DBD-7E65-4904-AD05-011FBBCE24A6}" srcOrd="5" destOrd="0" presId="urn:microsoft.com/office/officeart/2005/8/layout/venn3"/>
    <dgm:cxn modelId="{B5AC9A5E-D7BA-481E-A8A9-987E6677A62F}" type="presParOf" srcId="{905B8B6E-F87F-4325-B38E-FC33A117B4F1}" destId="{6E6832F7-4947-4DFF-AC25-0EC1814E810C}"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95C6B-4FAD-440A-9360-E3719F1FAA44}" type="doc">
      <dgm:prSet loTypeId="urn:microsoft.com/office/officeart/2005/8/layout/pyramid2" loCatId="pyramid" qsTypeId="urn:microsoft.com/office/officeart/2005/8/quickstyle/3d2#2" qsCatId="3D" csTypeId="urn:microsoft.com/office/officeart/2005/8/colors/accent1_2" csCatId="accent1" phldr="1"/>
      <dgm:spPr/>
    </dgm:pt>
    <dgm:pt modelId="{49B46F4D-7847-40F9-B97F-2105189A04DA}">
      <dgm:prSet phldrT="[Text]"/>
      <dgm:spPr>
        <a:gradFill rotWithShape="0">
          <a:gsLst>
            <a:gs pos="0">
              <a:srgbClr val="7DD330"/>
            </a:gs>
            <a:gs pos="50000">
              <a:schemeClr val="accent1">
                <a:shade val="67500"/>
                <a:satMod val="115000"/>
              </a:schemeClr>
            </a:gs>
            <a:gs pos="100000">
              <a:schemeClr val="accent1">
                <a:shade val="100000"/>
                <a:satMod val="115000"/>
              </a:schemeClr>
            </a:gs>
          </a:gsLst>
          <a:lin ang="5400000" scaled="0"/>
        </a:gradFill>
      </dgm:spPr>
      <dgm:t>
        <a:bodyPr/>
        <a:lstStyle/>
        <a:p>
          <a:r>
            <a:rPr lang="en-US" dirty="0"/>
            <a:t>Culture</a:t>
          </a:r>
        </a:p>
      </dgm:t>
    </dgm:pt>
    <dgm:pt modelId="{B3BA5ECA-D508-4C61-BBDC-04EF72060984}" type="parTrans" cxnId="{68DB44D1-7B61-4F84-9EA7-DF45BE30CD89}">
      <dgm:prSet/>
      <dgm:spPr/>
      <dgm:t>
        <a:bodyPr/>
        <a:lstStyle/>
        <a:p>
          <a:endParaRPr lang="en-US"/>
        </a:p>
      </dgm:t>
    </dgm:pt>
    <dgm:pt modelId="{0422A4C4-D79E-4181-8895-104B0780FB10}" type="sibTrans" cxnId="{68DB44D1-7B61-4F84-9EA7-DF45BE30CD89}">
      <dgm:prSet/>
      <dgm:spPr/>
      <dgm:t>
        <a:bodyPr/>
        <a:lstStyle/>
        <a:p>
          <a:endParaRPr lang="en-US"/>
        </a:p>
      </dgm:t>
    </dgm:pt>
    <dgm:pt modelId="{5E2F8D43-E47B-4619-9CF2-D3068EF7FB73}">
      <dgm:prSet phldrT="[Text]"/>
      <dgm:spPr>
        <a:gradFill rotWithShape="0">
          <a:gsLst>
            <a:gs pos="0">
              <a:srgbClr val="7DD330"/>
            </a:gs>
            <a:gs pos="50000">
              <a:schemeClr val="accent1">
                <a:shade val="67500"/>
                <a:satMod val="115000"/>
              </a:schemeClr>
            </a:gs>
            <a:gs pos="100000">
              <a:schemeClr val="accent1">
                <a:shade val="100000"/>
                <a:satMod val="115000"/>
              </a:schemeClr>
            </a:gs>
          </a:gsLst>
          <a:lin ang="5400000" scaled="0"/>
        </a:gradFill>
      </dgm:spPr>
      <dgm:t>
        <a:bodyPr/>
        <a:lstStyle/>
        <a:p>
          <a:r>
            <a:rPr lang="en-US" dirty="0"/>
            <a:t>Skills</a:t>
          </a:r>
        </a:p>
      </dgm:t>
    </dgm:pt>
    <dgm:pt modelId="{A5356AE6-75E7-4081-9EBF-F667A4F86607}" type="parTrans" cxnId="{7817F098-C9E3-47E8-A855-46EA11D77C59}">
      <dgm:prSet/>
      <dgm:spPr/>
      <dgm:t>
        <a:bodyPr/>
        <a:lstStyle/>
        <a:p>
          <a:endParaRPr lang="en-US"/>
        </a:p>
      </dgm:t>
    </dgm:pt>
    <dgm:pt modelId="{2FA8B68F-EB5C-4190-A9FC-1B0C37B526A8}" type="sibTrans" cxnId="{7817F098-C9E3-47E8-A855-46EA11D77C59}">
      <dgm:prSet/>
      <dgm:spPr/>
      <dgm:t>
        <a:bodyPr/>
        <a:lstStyle/>
        <a:p>
          <a:endParaRPr lang="en-US"/>
        </a:p>
      </dgm:t>
    </dgm:pt>
    <dgm:pt modelId="{6E92AC45-9C1E-487C-B27E-326C10668115}">
      <dgm:prSet phldrT="[Text]"/>
      <dgm:spPr>
        <a:gradFill rotWithShape="0">
          <a:gsLst>
            <a:gs pos="0">
              <a:srgbClr val="7DD330"/>
            </a:gs>
            <a:gs pos="50000">
              <a:schemeClr val="accent1">
                <a:shade val="67500"/>
                <a:satMod val="115000"/>
              </a:schemeClr>
            </a:gs>
            <a:gs pos="100000">
              <a:schemeClr val="accent1">
                <a:shade val="100000"/>
                <a:satMod val="115000"/>
              </a:schemeClr>
            </a:gs>
          </a:gsLst>
          <a:lin ang="5400000" scaled="0"/>
        </a:gradFill>
      </dgm:spPr>
      <dgm:t>
        <a:bodyPr/>
        <a:lstStyle/>
        <a:p>
          <a:r>
            <a:rPr lang="en-US" dirty="0"/>
            <a:t>Education</a:t>
          </a:r>
        </a:p>
      </dgm:t>
    </dgm:pt>
    <dgm:pt modelId="{A7443171-F961-4AE2-B2C5-9FFFC214B317}" type="parTrans" cxnId="{A64206D4-07AC-4DF2-9451-E3E58F9CD765}">
      <dgm:prSet/>
      <dgm:spPr/>
      <dgm:t>
        <a:bodyPr/>
        <a:lstStyle/>
        <a:p>
          <a:endParaRPr lang="en-US"/>
        </a:p>
      </dgm:t>
    </dgm:pt>
    <dgm:pt modelId="{945CDB21-DA8D-404E-93F8-4A68BABC8C5C}" type="sibTrans" cxnId="{A64206D4-07AC-4DF2-9451-E3E58F9CD765}">
      <dgm:prSet/>
      <dgm:spPr/>
      <dgm:t>
        <a:bodyPr/>
        <a:lstStyle/>
        <a:p>
          <a:endParaRPr lang="en-US"/>
        </a:p>
      </dgm:t>
    </dgm:pt>
    <dgm:pt modelId="{46F4647F-3880-4C55-8203-EBEDDF7A8AFF}" type="pres">
      <dgm:prSet presAssocID="{F5C95C6B-4FAD-440A-9360-E3719F1FAA44}" presName="compositeShape" presStyleCnt="0">
        <dgm:presLayoutVars>
          <dgm:dir/>
          <dgm:resizeHandles/>
        </dgm:presLayoutVars>
      </dgm:prSet>
      <dgm:spPr/>
    </dgm:pt>
    <dgm:pt modelId="{248E013F-03BC-45CA-91FB-00040EFF239B}" type="pres">
      <dgm:prSet presAssocID="{F5C95C6B-4FAD-440A-9360-E3719F1FAA44}" presName="pyramid" presStyleLbl="node1" presStyleIdx="0" presStyleCnt="1" custLinFactNeighborX="2573" custLinFactNeighborY="-13787"/>
      <dgm:spPr/>
    </dgm:pt>
    <dgm:pt modelId="{58F872B2-E31E-448E-A1A3-4C1014A6EC62}" type="pres">
      <dgm:prSet presAssocID="{F5C95C6B-4FAD-440A-9360-E3719F1FAA44}" presName="theList" presStyleCnt="0"/>
      <dgm:spPr/>
    </dgm:pt>
    <dgm:pt modelId="{B6F47E83-933E-4923-9DFF-CF5547C7A703}" type="pres">
      <dgm:prSet presAssocID="{49B46F4D-7847-40F9-B97F-2105189A04DA}" presName="aNode" presStyleLbl="fgAcc1" presStyleIdx="0" presStyleCnt="3">
        <dgm:presLayoutVars>
          <dgm:bulletEnabled val="1"/>
        </dgm:presLayoutVars>
      </dgm:prSet>
      <dgm:spPr/>
    </dgm:pt>
    <dgm:pt modelId="{D11D97F2-7C1D-40CD-AA32-59F8AF270293}" type="pres">
      <dgm:prSet presAssocID="{49B46F4D-7847-40F9-B97F-2105189A04DA}" presName="aSpace" presStyleCnt="0"/>
      <dgm:spPr/>
    </dgm:pt>
    <dgm:pt modelId="{B75CB871-F42F-4E2E-95FA-904B475DE636}" type="pres">
      <dgm:prSet presAssocID="{5E2F8D43-E47B-4619-9CF2-D3068EF7FB73}" presName="aNode" presStyleLbl="fgAcc1" presStyleIdx="1" presStyleCnt="3">
        <dgm:presLayoutVars>
          <dgm:bulletEnabled val="1"/>
        </dgm:presLayoutVars>
      </dgm:prSet>
      <dgm:spPr/>
    </dgm:pt>
    <dgm:pt modelId="{6DD694B7-94B1-44EE-A30F-8C9E0E0F16BB}" type="pres">
      <dgm:prSet presAssocID="{5E2F8D43-E47B-4619-9CF2-D3068EF7FB73}" presName="aSpace" presStyleCnt="0"/>
      <dgm:spPr/>
    </dgm:pt>
    <dgm:pt modelId="{5CC898A6-F2E3-4302-8CD2-0AF6B347F9CF}" type="pres">
      <dgm:prSet presAssocID="{6E92AC45-9C1E-487C-B27E-326C10668115}" presName="aNode" presStyleLbl="fgAcc1" presStyleIdx="2" presStyleCnt="3">
        <dgm:presLayoutVars>
          <dgm:bulletEnabled val="1"/>
        </dgm:presLayoutVars>
      </dgm:prSet>
      <dgm:spPr/>
    </dgm:pt>
    <dgm:pt modelId="{34F40D0D-E770-45EE-85DA-EB57EDACC1B5}" type="pres">
      <dgm:prSet presAssocID="{6E92AC45-9C1E-487C-B27E-326C10668115}" presName="aSpace" presStyleCnt="0"/>
      <dgm:spPr/>
    </dgm:pt>
  </dgm:ptLst>
  <dgm:cxnLst>
    <dgm:cxn modelId="{8B298630-A705-4F9E-812E-86A2EDEF5F4B}" type="presOf" srcId="{6E92AC45-9C1E-487C-B27E-326C10668115}" destId="{5CC898A6-F2E3-4302-8CD2-0AF6B347F9CF}" srcOrd="0" destOrd="0" presId="urn:microsoft.com/office/officeart/2005/8/layout/pyramid2"/>
    <dgm:cxn modelId="{86857934-1D95-4D98-8B02-C4B0F333703B}" type="presOf" srcId="{5E2F8D43-E47B-4619-9CF2-D3068EF7FB73}" destId="{B75CB871-F42F-4E2E-95FA-904B475DE636}" srcOrd="0" destOrd="0" presId="urn:microsoft.com/office/officeart/2005/8/layout/pyramid2"/>
    <dgm:cxn modelId="{B7DFB88E-680B-432A-BDBB-3C63D91102D1}" type="presOf" srcId="{F5C95C6B-4FAD-440A-9360-E3719F1FAA44}" destId="{46F4647F-3880-4C55-8203-EBEDDF7A8AFF}" srcOrd="0" destOrd="0" presId="urn:microsoft.com/office/officeart/2005/8/layout/pyramid2"/>
    <dgm:cxn modelId="{7817F098-C9E3-47E8-A855-46EA11D77C59}" srcId="{F5C95C6B-4FAD-440A-9360-E3719F1FAA44}" destId="{5E2F8D43-E47B-4619-9CF2-D3068EF7FB73}" srcOrd="1" destOrd="0" parTransId="{A5356AE6-75E7-4081-9EBF-F667A4F86607}" sibTransId="{2FA8B68F-EB5C-4190-A9FC-1B0C37B526A8}"/>
    <dgm:cxn modelId="{6312F3C3-9C53-474E-BA66-4F836B7CB2D0}" type="presOf" srcId="{49B46F4D-7847-40F9-B97F-2105189A04DA}" destId="{B6F47E83-933E-4923-9DFF-CF5547C7A703}" srcOrd="0" destOrd="0" presId="urn:microsoft.com/office/officeart/2005/8/layout/pyramid2"/>
    <dgm:cxn modelId="{68DB44D1-7B61-4F84-9EA7-DF45BE30CD89}" srcId="{F5C95C6B-4FAD-440A-9360-E3719F1FAA44}" destId="{49B46F4D-7847-40F9-B97F-2105189A04DA}" srcOrd="0" destOrd="0" parTransId="{B3BA5ECA-D508-4C61-BBDC-04EF72060984}" sibTransId="{0422A4C4-D79E-4181-8895-104B0780FB10}"/>
    <dgm:cxn modelId="{A64206D4-07AC-4DF2-9451-E3E58F9CD765}" srcId="{F5C95C6B-4FAD-440A-9360-E3719F1FAA44}" destId="{6E92AC45-9C1E-487C-B27E-326C10668115}" srcOrd="2" destOrd="0" parTransId="{A7443171-F961-4AE2-B2C5-9FFFC214B317}" sibTransId="{945CDB21-DA8D-404E-93F8-4A68BABC8C5C}"/>
    <dgm:cxn modelId="{B297A6BD-870F-40CD-8560-5AE7826B3FA9}" type="presParOf" srcId="{46F4647F-3880-4C55-8203-EBEDDF7A8AFF}" destId="{248E013F-03BC-45CA-91FB-00040EFF239B}" srcOrd="0" destOrd="0" presId="urn:microsoft.com/office/officeart/2005/8/layout/pyramid2"/>
    <dgm:cxn modelId="{6A125BB0-76B7-4B72-87D9-F3C4F686765A}" type="presParOf" srcId="{46F4647F-3880-4C55-8203-EBEDDF7A8AFF}" destId="{58F872B2-E31E-448E-A1A3-4C1014A6EC62}" srcOrd="1" destOrd="0" presId="urn:microsoft.com/office/officeart/2005/8/layout/pyramid2"/>
    <dgm:cxn modelId="{7F40A2DD-80B7-4350-BAB5-3290A56C7CF1}" type="presParOf" srcId="{58F872B2-E31E-448E-A1A3-4C1014A6EC62}" destId="{B6F47E83-933E-4923-9DFF-CF5547C7A703}" srcOrd="0" destOrd="0" presId="urn:microsoft.com/office/officeart/2005/8/layout/pyramid2"/>
    <dgm:cxn modelId="{B0AD9924-6FD0-478F-BF0F-6FB147BAA98C}" type="presParOf" srcId="{58F872B2-E31E-448E-A1A3-4C1014A6EC62}" destId="{D11D97F2-7C1D-40CD-AA32-59F8AF270293}" srcOrd="1" destOrd="0" presId="urn:microsoft.com/office/officeart/2005/8/layout/pyramid2"/>
    <dgm:cxn modelId="{CA8710AA-061E-4E5F-A190-E607AF8219D7}" type="presParOf" srcId="{58F872B2-E31E-448E-A1A3-4C1014A6EC62}" destId="{B75CB871-F42F-4E2E-95FA-904B475DE636}" srcOrd="2" destOrd="0" presId="urn:microsoft.com/office/officeart/2005/8/layout/pyramid2"/>
    <dgm:cxn modelId="{29F77FF4-E25F-4E05-9CF8-A56C71D6191D}" type="presParOf" srcId="{58F872B2-E31E-448E-A1A3-4C1014A6EC62}" destId="{6DD694B7-94B1-44EE-A30F-8C9E0E0F16BB}" srcOrd="3" destOrd="0" presId="urn:microsoft.com/office/officeart/2005/8/layout/pyramid2"/>
    <dgm:cxn modelId="{0FE1D1AC-2BED-412E-A507-FC7119804330}" type="presParOf" srcId="{58F872B2-E31E-448E-A1A3-4C1014A6EC62}" destId="{5CC898A6-F2E3-4302-8CD2-0AF6B347F9CF}" srcOrd="4" destOrd="0" presId="urn:microsoft.com/office/officeart/2005/8/layout/pyramid2"/>
    <dgm:cxn modelId="{84ADCFDE-7A22-4580-9E0D-67A763235B3C}" type="presParOf" srcId="{58F872B2-E31E-448E-A1A3-4C1014A6EC62}" destId="{34F40D0D-E770-45EE-85DA-EB57EDACC1B5}" srcOrd="5" destOrd="0" presId="urn:microsoft.com/office/officeart/2005/8/layout/pyramid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A5E67-D125-498F-A650-916ED7F47CBE}">
      <dsp:nvSpPr>
        <dsp:cNvPr id="0" name=""/>
        <dsp:cNvSpPr/>
      </dsp:nvSpPr>
      <dsp:spPr>
        <a:xfrm>
          <a:off x="2573" y="740848"/>
          <a:ext cx="2582302" cy="25823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113" tIns="52070" rIns="142113" bIns="52070" numCol="1" spcCol="1270" anchor="ctr" anchorCtr="0">
          <a:noAutofit/>
        </a:bodyPr>
        <a:lstStyle/>
        <a:p>
          <a:pPr marL="0" lvl="0" indent="0" algn="ctr" defTabSz="1822450">
            <a:lnSpc>
              <a:spcPct val="90000"/>
            </a:lnSpc>
            <a:spcBef>
              <a:spcPct val="0"/>
            </a:spcBef>
            <a:spcAft>
              <a:spcPct val="35000"/>
            </a:spcAft>
            <a:buNone/>
          </a:pPr>
          <a:r>
            <a:rPr lang="en-US" sz="4100" kern="1200" dirty="0"/>
            <a:t>Click</a:t>
          </a:r>
        </a:p>
      </dsp:txBody>
      <dsp:txXfrm>
        <a:off x="380742" y="1119017"/>
        <a:ext cx="1825964" cy="1825964"/>
      </dsp:txXfrm>
    </dsp:sp>
    <dsp:sp modelId="{E8AED651-3C84-42B1-AAD7-ED8DFABFFD06}">
      <dsp:nvSpPr>
        <dsp:cNvPr id="0" name=""/>
        <dsp:cNvSpPr/>
      </dsp:nvSpPr>
      <dsp:spPr>
        <a:xfrm>
          <a:off x="2068415" y="740848"/>
          <a:ext cx="2582302" cy="25823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113" tIns="52070" rIns="142113" bIns="52070" numCol="1" spcCol="1270" anchor="ctr" anchorCtr="0">
          <a:noAutofit/>
        </a:bodyPr>
        <a:lstStyle/>
        <a:p>
          <a:pPr marL="0" lvl="0" indent="0" algn="ctr" defTabSz="1822450">
            <a:lnSpc>
              <a:spcPct val="90000"/>
            </a:lnSpc>
            <a:spcBef>
              <a:spcPct val="0"/>
            </a:spcBef>
            <a:spcAft>
              <a:spcPct val="35000"/>
            </a:spcAft>
            <a:buNone/>
          </a:pPr>
          <a:r>
            <a:rPr lang="en-US" sz="4100" kern="1200" dirty="0"/>
            <a:t>Review</a:t>
          </a:r>
        </a:p>
      </dsp:txBody>
      <dsp:txXfrm>
        <a:off x="2446584" y="1119017"/>
        <a:ext cx="1825964" cy="1825964"/>
      </dsp:txXfrm>
    </dsp:sp>
    <dsp:sp modelId="{AC106A52-858A-4CBF-933D-5AF7795AE93E}">
      <dsp:nvSpPr>
        <dsp:cNvPr id="0" name=""/>
        <dsp:cNvSpPr/>
      </dsp:nvSpPr>
      <dsp:spPr>
        <a:xfrm>
          <a:off x="4134257" y="740848"/>
          <a:ext cx="2582302" cy="25823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113" tIns="52070" rIns="142113" bIns="52070" numCol="1" spcCol="1270" anchor="ctr" anchorCtr="0">
          <a:noAutofit/>
        </a:bodyPr>
        <a:lstStyle/>
        <a:p>
          <a:pPr marL="0" lvl="0" indent="0" algn="ctr" defTabSz="1822450">
            <a:lnSpc>
              <a:spcPct val="90000"/>
            </a:lnSpc>
            <a:spcBef>
              <a:spcPct val="0"/>
            </a:spcBef>
            <a:spcAft>
              <a:spcPct val="35000"/>
            </a:spcAft>
            <a:buNone/>
          </a:pPr>
          <a:r>
            <a:rPr lang="en-US" sz="4100" kern="1200" dirty="0"/>
            <a:t>Apply</a:t>
          </a:r>
        </a:p>
      </dsp:txBody>
      <dsp:txXfrm>
        <a:off x="4512426" y="1119017"/>
        <a:ext cx="1825964" cy="1825964"/>
      </dsp:txXfrm>
    </dsp:sp>
    <dsp:sp modelId="{6E6832F7-4947-4DFF-AC25-0EC1814E810C}">
      <dsp:nvSpPr>
        <dsp:cNvPr id="0" name=""/>
        <dsp:cNvSpPr/>
      </dsp:nvSpPr>
      <dsp:spPr>
        <a:xfrm>
          <a:off x="6200099" y="740848"/>
          <a:ext cx="2582302" cy="25823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113" tIns="52070" rIns="142113" bIns="52070" numCol="1" spcCol="1270" anchor="ctr" anchorCtr="0">
          <a:noAutofit/>
        </a:bodyPr>
        <a:lstStyle/>
        <a:p>
          <a:pPr marL="0" lvl="0" indent="0" algn="ctr" defTabSz="1822450">
            <a:lnSpc>
              <a:spcPct val="90000"/>
            </a:lnSpc>
            <a:spcBef>
              <a:spcPct val="0"/>
            </a:spcBef>
            <a:spcAft>
              <a:spcPct val="35000"/>
            </a:spcAft>
            <a:buNone/>
          </a:pPr>
          <a:r>
            <a:rPr lang="en-US" sz="4100" kern="1200" dirty="0"/>
            <a:t>Pray</a:t>
          </a:r>
        </a:p>
      </dsp:txBody>
      <dsp:txXfrm>
        <a:off x="6578268" y="1119017"/>
        <a:ext cx="1825964" cy="1825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E013F-03BC-45CA-91FB-00040EFF239B}">
      <dsp:nvSpPr>
        <dsp:cNvPr id="0" name=""/>
        <dsp:cNvSpPr/>
      </dsp:nvSpPr>
      <dsp:spPr>
        <a:xfrm>
          <a:off x="1501566" y="0"/>
          <a:ext cx="4064000" cy="40640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6F47E83-933E-4923-9DFF-CF5547C7A703}">
      <dsp:nvSpPr>
        <dsp:cNvPr id="0" name=""/>
        <dsp:cNvSpPr/>
      </dsp:nvSpPr>
      <dsp:spPr>
        <a:xfrm>
          <a:off x="3428999" y="408582"/>
          <a:ext cx="2641600" cy="962025"/>
        </a:xfrm>
        <a:prstGeom prst="roundRect">
          <a:avLst/>
        </a:prstGeom>
        <a:gradFill rotWithShape="0">
          <a:gsLst>
            <a:gs pos="0">
              <a:srgbClr val="7DD330"/>
            </a:gs>
            <a:gs pos="50000">
              <a:schemeClr val="accent1">
                <a:shade val="67500"/>
                <a:satMod val="115000"/>
              </a:schemeClr>
            </a:gs>
            <a:gs pos="100000">
              <a:schemeClr val="accent1">
                <a:shade val="100000"/>
                <a:satMod val="115000"/>
              </a:schemeClr>
            </a:gs>
          </a:gsLst>
          <a:lin ang="54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Culture</a:t>
          </a:r>
        </a:p>
      </dsp:txBody>
      <dsp:txXfrm>
        <a:off x="3475961" y="455544"/>
        <a:ext cx="2547676" cy="868101"/>
      </dsp:txXfrm>
    </dsp:sp>
    <dsp:sp modelId="{B75CB871-F42F-4E2E-95FA-904B475DE636}">
      <dsp:nvSpPr>
        <dsp:cNvPr id="0" name=""/>
        <dsp:cNvSpPr/>
      </dsp:nvSpPr>
      <dsp:spPr>
        <a:xfrm>
          <a:off x="3428999" y="1490860"/>
          <a:ext cx="2641600" cy="962025"/>
        </a:xfrm>
        <a:prstGeom prst="roundRect">
          <a:avLst/>
        </a:prstGeom>
        <a:gradFill rotWithShape="0">
          <a:gsLst>
            <a:gs pos="0">
              <a:srgbClr val="7DD330"/>
            </a:gs>
            <a:gs pos="50000">
              <a:schemeClr val="accent1">
                <a:shade val="67500"/>
                <a:satMod val="115000"/>
              </a:schemeClr>
            </a:gs>
            <a:gs pos="100000">
              <a:schemeClr val="accent1">
                <a:shade val="100000"/>
                <a:satMod val="115000"/>
              </a:schemeClr>
            </a:gs>
          </a:gsLst>
          <a:lin ang="54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Skills</a:t>
          </a:r>
        </a:p>
      </dsp:txBody>
      <dsp:txXfrm>
        <a:off x="3475961" y="1537822"/>
        <a:ext cx="2547676" cy="868101"/>
      </dsp:txXfrm>
    </dsp:sp>
    <dsp:sp modelId="{5CC898A6-F2E3-4302-8CD2-0AF6B347F9CF}">
      <dsp:nvSpPr>
        <dsp:cNvPr id="0" name=""/>
        <dsp:cNvSpPr/>
      </dsp:nvSpPr>
      <dsp:spPr>
        <a:xfrm>
          <a:off x="3428999" y="2573139"/>
          <a:ext cx="2641600" cy="962025"/>
        </a:xfrm>
        <a:prstGeom prst="roundRect">
          <a:avLst/>
        </a:prstGeom>
        <a:gradFill rotWithShape="0">
          <a:gsLst>
            <a:gs pos="0">
              <a:srgbClr val="7DD330"/>
            </a:gs>
            <a:gs pos="50000">
              <a:schemeClr val="accent1">
                <a:shade val="67500"/>
                <a:satMod val="115000"/>
              </a:schemeClr>
            </a:gs>
            <a:gs pos="100000">
              <a:schemeClr val="accent1">
                <a:shade val="100000"/>
                <a:satMod val="115000"/>
              </a:schemeClr>
            </a:gs>
          </a:gsLst>
          <a:lin ang="54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Education</a:t>
          </a:r>
        </a:p>
      </dsp:txBody>
      <dsp:txXfrm>
        <a:off x="3475961"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B0287C-57D7-7244-93CC-86178F147B9F}"/>
              </a:ext>
            </a:extLst>
          </p:cNvPr>
          <p:cNvSpPr>
            <a:spLocks noGrp="1"/>
          </p:cNvSpPr>
          <p:nvPr>
            <p:ph type="hdr" sz="quarter"/>
          </p:nvPr>
        </p:nvSpPr>
        <p:spPr>
          <a:xfrm>
            <a:off x="0" y="0"/>
            <a:ext cx="3038475" cy="465138"/>
          </a:xfrm>
          <a:prstGeom prst="rect">
            <a:avLst/>
          </a:prstGeom>
        </p:spPr>
        <p:txBody>
          <a:bodyPr vert="horz" lIns="91429" tIns="45714" rIns="91429" bIns="4571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933C683-92E4-BD4A-B107-5644E38C30EF}"/>
              </a:ext>
            </a:extLst>
          </p:cNvPr>
          <p:cNvSpPr>
            <a:spLocks noGrp="1"/>
          </p:cNvSpPr>
          <p:nvPr>
            <p:ph type="dt" sz="quarter" idx="1"/>
          </p:nvPr>
        </p:nvSpPr>
        <p:spPr>
          <a:xfrm>
            <a:off x="3970338" y="0"/>
            <a:ext cx="3038475" cy="465138"/>
          </a:xfrm>
          <a:prstGeom prst="rect">
            <a:avLst/>
          </a:prstGeom>
        </p:spPr>
        <p:txBody>
          <a:bodyPr vert="horz" lIns="91429" tIns="45714" rIns="91429" bIns="45714" rtlCol="0"/>
          <a:lstStyle>
            <a:lvl1pPr algn="r" eaLnBrk="1" fontAlgn="auto" hangingPunct="1">
              <a:spcBef>
                <a:spcPts val="0"/>
              </a:spcBef>
              <a:spcAft>
                <a:spcPts val="0"/>
              </a:spcAft>
              <a:defRPr sz="1200">
                <a:latin typeface="+mn-lt"/>
                <a:cs typeface="+mn-cs"/>
              </a:defRPr>
            </a:lvl1pPr>
          </a:lstStyle>
          <a:p>
            <a:pPr>
              <a:defRPr/>
            </a:pPr>
            <a:fld id="{27CE4E27-A245-A348-92E5-20105AC0BD92}" type="datetimeFigureOut">
              <a:rPr lang="en-US"/>
              <a:pPr>
                <a:defRPr/>
              </a:pPr>
              <a:t>11/22/19</a:t>
            </a:fld>
            <a:endParaRPr lang="en-US"/>
          </a:p>
        </p:txBody>
      </p:sp>
      <p:sp>
        <p:nvSpPr>
          <p:cNvPr id="4" name="Footer Placeholder 3">
            <a:extLst>
              <a:ext uri="{FF2B5EF4-FFF2-40B4-BE49-F238E27FC236}">
                <a16:creationId xmlns:a16="http://schemas.microsoft.com/office/drawing/2014/main" id="{3D3C8EAE-C38B-8044-98F6-14E479170E1D}"/>
              </a:ext>
            </a:extLst>
          </p:cNvPr>
          <p:cNvSpPr>
            <a:spLocks noGrp="1"/>
          </p:cNvSpPr>
          <p:nvPr>
            <p:ph type="ftr" sz="quarter" idx="2"/>
          </p:nvPr>
        </p:nvSpPr>
        <p:spPr>
          <a:xfrm>
            <a:off x="0" y="8829675"/>
            <a:ext cx="3038475" cy="465138"/>
          </a:xfrm>
          <a:prstGeom prst="rect">
            <a:avLst/>
          </a:prstGeom>
        </p:spPr>
        <p:txBody>
          <a:bodyPr vert="horz" lIns="91429" tIns="45714" rIns="91429" bIns="45714"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3D2ABC45-3C7C-4644-AB4C-98E3005FF53D}"/>
              </a:ext>
            </a:extLst>
          </p:cNvPr>
          <p:cNvSpPr>
            <a:spLocks noGrp="1"/>
          </p:cNvSpPr>
          <p:nvPr>
            <p:ph type="sldNum" sz="quarter" idx="3"/>
          </p:nvPr>
        </p:nvSpPr>
        <p:spPr>
          <a:xfrm>
            <a:off x="3970338" y="8829675"/>
            <a:ext cx="3038475" cy="46513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DCBEAE0-6B11-024E-AD88-B64DEC2D0D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A3DEE1-E56A-F84D-BCB4-A67AA1D2C2EE}"/>
              </a:ext>
            </a:extLst>
          </p:cNvPr>
          <p:cNvSpPr>
            <a:spLocks noGrp="1"/>
          </p:cNvSpPr>
          <p:nvPr>
            <p:ph type="hdr" sz="quarter"/>
          </p:nvPr>
        </p:nvSpPr>
        <p:spPr>
          <a:xfrm>
            <a:off x="0" y="0"/>
            <a:ext cx="3038475" cy="463550"/>
          </a:xfrm>
          <a:prstGeom prst="rect">
            <a:avLst/>
          </a:prstGeom>
        </p:spPr>
        <p:txBody>
          <a:bodyPr vert="horz" lIns="86018" tIns="43009" rIns="86018" bIns="43009" rtlCol="0"/>
          <a:lstStyle>
            <a:lvl1pPr algn="l" eaLnBrk="1" fontAlgn="auto" hangingPunct="1">
              <a:spcBef>
                <a:spcPts val="0"/>
              </a:spcBef>
              <a:spcAft>
                <a:spcPts val="0"/>
              </a:spcAft>
              <a:defRPr sz="11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3EDDB9D-F36F-B54C-9F16-9FB0A9AD535D}"/>
              </a:ext>
            </a:extLst>
          </p:cNvPr>
          <p:cNvSpPr>
            <a:spLocks noGrp="1"/>
          </p:cNvSpPr>
          <p:nvPr>
            <p:ph type="dt" idx="1"/>
          </p:nvPr>
        </p:nvSpPr>
        <p:spPr>
          <a:xfrm>
            <a:off x="3970338" y="0"/>
            <a:ext cx="3038475" cy="463550"/>
          </a:xfrm>
          <a:prstGeom prst="rect">
            <a:avLst/>
          </a:prstGeom>
        </p:spPr>
        <p:txBody>
          <a:bodyPr vert="horz" lIns="86018" tIns="43009" rIns="86018" bIns="43009" rtlCol="0"/>
          <a:lstStyle>
            <a:lvl1pPr algn="r" eaLnBrk="1" fontAlgn="auto" hangingPunct="1">
              <a:spcBef>
                <a:spcPts val="0"/>
              </a:spcBef>
              <a:spcAft>
                <a:spcPts val="0"/>
              </a:spcAft>
              <a:defRPr sz="1100">
                <a:latin typeface="+mn-lt"/>
                <a:cs typeface="+mn-cs"/>
              </a:defRPr>
            </a:lvl1pPr>
          </a:lstStyle>
          <a:p>
            <a:pPr>
              <a:defRPr/>
            </a:pPr>
            <a:fld id="{E717DB45-0C3D-0849-84DC-3E2344B51ABE}" type="datetimeFigureOut">
              <a:rPr lang="en-US"/>
              <a:pPr>
                <a:defRPr/>
              </a:pPr>
              <a:t>11/22/19</a:t>
            </a:fld>
            <a:endParaRPr lang="en-US"/>
          </a:p>
        </p:txBody>
      </p:sp>
      <p:sp>
        <p:nvSpPr>
          <p:cNvPr id="4" name="Slide Image Placeholder 3">
            <a:extLst>
              <a:ext uri="{FF2B5EF4-FFF2-40B4-BE49-F238E27FC236}">
                <a16:creationId xmlns:a16="http://schemas.microsoft.com/office/drawing/2014/main" id="{86554C28-6118-AF4F-AAC1-750D5BA608AA}"/>
              </a:ext>
            </a:extLst>
          </p:cNvPr>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86018" tIns="43009" rIns="86018" bIns="43009" rtlCol="0" anchor="ctr"/>
          <a:lstStyle/>
          <a:p>
            <a:pPr lvl="0"/>
            <a:endParaRPr lang="en-US" noProof="0"/>
          </a:p>
        </p:txBody>
      </p:sp>
      <p:sp>
        <p:nvSpPr>
          <p:cNvPr id="5" name="Notes Placeholder 4">
            <a:extLst>
              <a:ext uri="{FF2B5EF4-FFF2-40B4-BE49-F238E27FC236}">
                <a16:creationId xmlns:a16="http://schemas.microsoft.com/office/drawing/2014/main" id="{2F2C27B8-95AF-6249-B3E8-1A217968CEC6}"/>
              </a:ext>
            </a:extLst>
          </p:cNvPr>
          <p:cNvSpPr>
            <a:spLocks noGrp="1"/>
          </p:cNvSpPr>
          <p:nvPr>
            <p:ph type="body" sz="quarter" idx="3"/>
          </p:nvPr>
        </p:nvSpPr>
        <p:spPr>
          <a:xfrm>
            <a:off x="700088" y="4414838"/>
            <a:ext cx="5610225" cy="4183062"/>
          </a:xfrm>
          <a:prstGeom prst="rect">
            <a:avLst/>
          </a:prstGeom>
        </p:spPr>
        <p:txBody>
          <a:bodyPr vert="horz" lIns="86018" tIns="43009" rIns="86018" bIns="4300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CCDD3C7-300D-4D45-8AD1-BF4D3AB93E9B}"/>
              </a:ext>
            </a:extLst>
          </p:cNvPr>
          <p:cNvSpPr>
            <a:spLocks noGrp="1"/>
          </p:cNvSpPr>
          <p:nvPr>
            <p:ph type="ftr" sz="quarter" idx="4"/>
          </p:nvPr>
        </p:nvSpPr>
        <p:spPr>
          <a:xfrm>
            <a:off x="0" y="8831263"/>
            <a:ext cx="3038475" cy="463550"/>
          </a:xfrm>
          <a:prstGeom prst="rect">
            <a:avLst/>
          </a:prstGeom>
        </p:spPr>
        <p:txBody>
          <a:bodyPr vert="horz" lIns="86018" tIns="43009" rIns="86018" bIns="43009" rtlCol="0" anchor="b"/>
          <a:lstStyle>
            <a:lvl1pPr algn="l" eaLnBrk="1" fontAlgn="auto" hangingPunct="1">
              <a:spcBef>
                <a:spcPts val="0"/>
              </a:spcBef>
              <a:spcAft>
                <a:spcPts val="0"/>
              </a:spcAft>
              <a:defRPr sz="11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282C255-087D-464B-B5C3-4E13256F0092}"/>
              </a:ext>
            </a:extLst>
          </p:cNvPr>
          <p:cNvSpPr>
            <a:spLocks noGrp="1"/>
          </p:cNvSpPr>
          <p:nvPr>
            <p:ph type="sldNum" sz="quarter" idx="5"/>
          </p:nvPr>
        </p:nvSpPr>
        <p:spPr>
          <a:xfrm>
            <a:off x="3970338" y="8831263"/>
            <a:ext cx="3038475" cy="463550"/>
          </a:xfrm>
          <a:prstGeom prst="rect">
            <a:avLst/>
          </a:prstGeom>
        </p:spPr>
        <p:txBody>
          <a:bodyPr vert="horz" wrap="square" lIns="86018" tIns="43009" rIns="86018" bIns="43009"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1C44F213-83FA-484E-A372-CCD6CC4798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05D0B37F-340A-9C41-B774-E3644EF81E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AAF7626C-0F3F-9E46-A773-1F529DE1BC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234BFB71-E603-8540-896D-A56F693352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D6A864-4ACE-D942-BD42-807C5356B7BA}"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A74191E2-FAF2-A143-AFE1-B42910CE0F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8812CABF-5593-8648-A9CD-2296539EDE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Career One Stop (dot) org</a:t>
            </a:r>
          </a:p>
          <a:p>
            <a:pPr eaLnBrk="1" hangingPunct="1">
              <a:spcBef>
                <a:spcPct val="0"/>
              </a:spcBef>
            </a:pPr>
            <a:endParaRPr lang="en-US" altLang="en-US"/>
          </a:p>
          <a:p>
            <a:pPr eaLnBrk="1" hangingPunct="1">
              <a:spcBef>
                <a:spcPct val="0"/>
              </a:spcBef>
            </a:pPr>
            <a:endParaRPr lang="en-US" altLang="en-US"/>
          </a:p>
        </p:txBody>
      </p:sp>
      <p:sp>
        <p:nvSpPr>
          <p:cNvPr id="43011" name="Slide Number Placeholder 3">
            <a:extLst>
              <a:ext uri="{FF2B5EF4-FFF2-40B4-BE49-F238E27FC236}">
                <a16:creationId xmlns:a16="http://schemas.microsoft.com/office/drawing/2014/main" id="{DF9C8BE4-F817-DE47-BB8C-550FE2A040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A2FA90-41DD-BD4F-AF3C-2F10EA544D38}"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6B7CE70D-F438-F74B-BF20-4866A09AE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FD35B28E-FF8D-E245-A2FD-00987A6F55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altLang="en-US"/>
              <a:t>Format…there might be a specific format they require to read your resume or to scan your resume. Maybe they want it E-mailed as an attachment or embedded in the e-mail. </a:t>
            </a:r>
            <a:endParaRPr lang="en-US" altLang="en-US" sz="2000"/>
          </a:p>
          <a:p>
            <a:pPr lvl="1" eaLnBrk="1" hangingPunct="1">
              <a:spcBef>
                <a:spcPct val="0"/>
              </a:spcBef>
            </a:pPr>
            <a:r>
              <a:rPr lang="en-US" altLang="en-US"/>
              <a:t>They usually include these instructions within the job requisition. </a:t>
            </a:r>
            <a:endParaRPr lang="en-US" altLang="en-US" sz="2000"/>
          </a:p>
          <a:p>
            <a:pPr lvl="1" eaLnBrk="1" hangingPunct="1">
              <a:spcBef>
                <a:spcPct val="0"/>
              </a:spcBef>
            </a:pPr>
            <a:r>
              <a:rPr lang="en-US" altLang="en-US"/>
              <a:t>Make sure you follow these steps to the letter.</a:t>
            </a:r>
            <a:endParaRPr lang="en-US" altLang="en-US" sz="2000"/>
          </a:p>
          <a:p>
            <a:pPr eaLnBrk="1" hangingPunct="1">
              <a:spcBef>
                <a:spcPct val="0"/>
              </a:spcBef>
            </a:pPr>
            <a:endParaRPr lang="en-US" altLang="en-US"/>
          </a:p>
        </p:txBody>
      </p:sp>
      <p:sp>
        <p:nvSpPr>
          <p:cNvPr id="68611" name="Slide Number Placeholder 3">
            <a:extLst>
              <a:ext uri="{FF2B5EF4-FFF2-40B4-BE49-F238E27FC236}">
                <a16:creationId xmlns:a16="http://schemas.microsoft.com/office/drawing/2014/main" id="{7240D39C-14DF-D747-8FCB-36B84C9340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EAA609-F646-5443-85AB-996867C0BF37}"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a:extLst>
              <a:ext uri="{FF2B5EF4-FFF2-40B4-BE49-F238E27FC236}">
                <a16:creationId xmlns:a16="http://schemas.microsoft.com/office/drawing/2014/main" id="{545C415F-165A-904A-893F-13FA84A190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Notes Placeholder 2">
            <a:extLst>
              <a:ext uri="{FF2B5EF4-FFF2-40B4-BE49-F238E27FC236}">
                <a16:creationId xmlns:a16="http://schemas.microsoft.com/office/drawing/2014/main" id="{E7FE3536-C71D-0F47-9A53-910183BD72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7" name="Slide Number Placeholder 3">
            <a:extLst>
              <a:ext uri="{FF2B5EF4-FFF2-40B4-BE49-F238E27FC236}">
                <a16:creationId xmlns:a16="http://schemas.microsoft.com/office/drawing/2014/main" id="{40A2EA55-09B3-B746-BA28-72D56121B1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EF0C7D-E6B5-7942-A4B4-00D5E0570382}" type="slidenum">
              <a:rPr lang="en-US" altLang="en-US" smtClean="0">
                <a:latin typeface="Calibri" panose="020F0502020204030204" pitchFamily="34" charset="0"/>
              </a:rPr>
              <a:pPr/>
              <a:t>106</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E27D8971-6A2D-C74A-8C7F-C639A45D9B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1921A990-C89E-C748-BD24-114EE4672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1" name="Slide Number Placeholder 3">
            <a:extLst>
              <a:ext uri="{FF2B5EF4-FFF2-40B4-BE49-F238E27FC236}">
                <a16:creationId xmlns:a16="http://schemas.microsoft.com/office/drawing/2014/main" id="{35020E4D-DC0A-AE43-A71D-DDF173E575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119AEB-CE1A-6E47-84E1-46DF643AE990}"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3386CD8-6DF5-004B-8704-EFE737C1BA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CC9F7762-D9A4-3244-9E06-D2D39E86CA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F12CBE41-1E23-AB46-B251-44D2604547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BA7756-BE9C-A542-873B-01DE620C1C86}"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792E12A5-E6C4-5B4F-8524-500F006978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D44A088-1810-6244-AD99-41A0187DFCF0}"/>
              </a:ext>
            </a:extLst>
          </p:cNvPr>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b="1" dirty="0"/>
              <a:t>Accelerated learning curve.</a:t>
            </a:r>
            <a:br>
              <a:rPr lang="en-US" dirty="0"/>
            </a:br>
            <a:r>
              <a:rPr lang="en-US" dirty="0"/>
              <a:t>Veterans have the proven ability to learn new skills and concepts. In addition, they can enter your workforce with identifiable and transferable skills, proven in real-world situations. This background can enhance your organization's productivity.</a:t>
            </a:r>
          </a:p>
          <a:p>
            <a:pPr eaLnBrk="1" fontAlgn="auto" hangingPunct="1">
              <a:spcBef>
                <a:spcPts val="0"/>
              </a:spcBef>
              <a:spcAft>
                <a:spcPts val="0"/>
              </a:spcAft>
              <a:defRPr/>
            </a:pPr>
            <a:br>
              <a:rPr lang="en-US" dirty="0"/>
            </a:br>
            <a:r>
              <a:rPr lang="en-US" b="1" dirty="0"/>
              <a:t>Leadership.</a:t>
            </a:r>
            <a:br>
              <a:rPr lang="en-US" dirty="0"/>
            </a:br>
            <a:r>
              <a:rPr lang="en-US" dirty="0"/>
              <a:t>The military trains people to lead by example as well as through direction, delegation, motivation, and inspiration. Veterans understand the practical ways to manage behaviors for results, even in the most trying circumstances. They also know the dynamics of leadership as part of both hierarchical and peer structures.</a:t>
            </a:r>
          </a:p>
          <a:p>
            <a:pPr eaLnBrk="1" fontAlgn="auto" hangingPunct="1">
              <a:spcBef>
                <a:spcPts val="0"/>
              </a:spcBef>
              <a:spcAft>
                <a:spcPts val="0"/>
              </a:spcAft>
              <a:defRPr/>
            </a:pPr>
            <a:br>
              <a:rPr lang="en-US" dirty="0"/>
            </a:br>
            <a:r>
              <a:rPr lang="en-US" b="1" dirty="0"/>
              <a:t>Teamwork.</a:t>
            </a:r>
            <a:br>
              <a:rPr lang="en-US" dirty="0"/>
            </a:br>
            <a:r>
              <a:rPr lang="en-US" dirty="0"/>
              <a:t>Veterans understand how genuine teamwork grows out of a responsibility to one's colleagues. Military duties involve a blend of individual and group productivity. They also necessitate a perception of how groups of all sizes relate to each other and an overarching objective.</a:t>
            </a:r>
          </a:p>
          <a:p>
            <a:pPr eaLnBrk="1" fontAlgn="auto" hangingPunct="1">
              <a:spcBef>
                <a:spcPts val="0"/>
              </a:spcBef>
              <a:spcAft>
                <a:spcPts val="0"/>
              </a:spcAft>
              <a:defRPr/>
            </a:pPr>
            <a:br>
              <a:rPr lang="en-US" dirty="0"/>
            </a:br>
            <a:r>
              <a:rPr lang="en-US" b="1" dirty="0"/>
              <a:t>Diversity and inclusion in action.</a:t>
            </a:r>
            <a:br>
              <a:rPr lang="en-US" dirty="0"/>
            </a:br>
            <a:r>
              <a:rPr lang="en-US" dirty="0"/>
              <a:t>Veterans have learned to work side by side with individuals regardless of diverse race, gender, geographic origin, ethnic background, religion, and economic status as well as mental, physical, and attitudinal capabilities. They have the sensitivity to cooperate with many different types of individuals.</a:t>
            </a:r>
          </a:p>
          <a:p>
            <a:pPr eaLnBrk="1" fontAlgn="auto" hangingPunct="1">
              <a:spcBef>
                <a:spcPts val="0"/>
              </a:spcBef>
              <a:spcAft>
                <a:spcPts val="0"/>
              </a:spcAft>
              <a:defRPr/>
            </a:pPr>
            <a:br>
              <a:rPr lang="en-US" dirty="0"/>
            </a:br>
            <a:r>
              <a:rPr lang="en-US" b="1" dirty="0"/>
              <a:t>Efficient performance under pressure.</a:t>
            </a:r>
            <a:br>
              <a:rPr lang="en-US" dirty="0"/>
            </a:br>
            <a:r>
              <a:rPr lang="en-US" dirty="0"/>
              <a:t>Veterans understand the rigors of tight schedules and limited resources. They have developed the capacity to know how to accomplish priorities on time, in spite of tremendous stress. They know the critical importance of staying with a task until it is done right.</a:t>
            </a:r>
          </a:p>
          <a:p>
            <a:pPr eaLnBrk="1" fontAlgn="auto" hangingPunct="1">
              <a:spcBef>
                <a:spcPts val="0"/>
              </a:spcBef>
              <a:spcAft>
                <a:spcPts val="0"/>
              </a:spcAft>
              <a:defRPr/>
            </a:pPr>
            <a:br>
              <a:rPr lang="en-US" dirty="0"/>
            </a:br>
            <a:r>
              <a:rPr lang="en-US" b="1" dirty="0"/>
              <a:t>Respect for procedures.</a:t>
            </a:r>
            <a:br>
              <a:rPr lang="en-US" dirty="0"/>
            </a:br>
            <a:r>
              <a:rPr lang="en-US" dirty="0"/>
              <a:t>Veterans have gained a unique perspective on the value of accountability. They can grasp their place within an organizational framework, becoming responsible for subordinates' actions to higher supervisory levels. They know how policies and procedures enable an organization to exist.</a:t>
            </a:r>
          </a:p>
          <a:p>
            <a:pPr eaLnBrk="1" fontAlgn="auto" hangingPunct="1">
              <a:spcBef>
                <a:spcPts val="0"/>
              </a:spcBef>
              <a:spcAft>
                <a:spcPts val="0"/>
              </a:spcAft>
              <a:defRPr/>
            </a:pPr>
            <a:br>
              <a:rPr lang="en-US" dirty="0"/>
            </a:br>
            <a:r>
              <a:rPr lang="en-US" b="1" dirty="0"/>
              <a:t>Technology and globalization.</a:t>
            </a:r>
            <a:br>
              <a:rPr lang="en-US" dirty="0"/>
            </a:br>
            <a:r>
              <a:rPr lang="en-US" dirty="0"/>
              <a:t>Because of their experiences in the service, veterans are usually aware of international and technical trends pertinent to business and industry. They can bring the kind of global outlook and technological savvy that all enterprises of any size need to succeed.</a:t>
            </a:r>
          </a:p>
          <a:p>
            <a:pPr eaLnBrk="1" fontAlgn="auto" hangingPunct="1">
              <a:spcBef>
                <a:spcPts val="0"/>
              </a:spcBef>
              <a:spcAft>
                <a:spcPts val="0"/>
              </a:spcAft>
              <a:defRPr/>
            </a:pPr>
            <a:br>
              <a:rPr lang="en-US" dirty="0"/>
            </a:br>
            <a:r>
              <a:rPr lang="en-US" b="1" dirty="0"/>
              <a:t>Integrity.</a:t>
            </a:r>
            <a:br>
              <a:rPr lang="en-US" dirty="0"/>
            </a:br>
            <a:r>
              <a:rPr lang="en-US" dirty="0"/>
              <a:t>Veterans know what it means to do "an honest day's work." Prospective employers can take advantage of a track record of integrity, often including security clearances. This integrity translates into qualities of sincerity and trustworthiness.</a:t>
            </a:r>
          </a:p>
          <a:p>
            <a:pPr eaLnBrk="1" fontAlgn="auto" hangingPunct="1">
              <a:spcBef>
                <a:spcPts val="0"/>
              </a:spcBef>
              <a:spcAft>
                <a:spcPts val="0"/>
              </a:spcAft>
              <a:defRPr/>
            </a:pPr>
            <a:br>
              <a:rPr lang="en-US" dirty="0"/>
            </a:br>
            <a:r>
              <a:rPr lang="en-US" b="1" dirty="0"/>
              <a:t>Conscious of health and safety standards.</a:t>
            </a:r>
            <a:br>
              <a:rPr lang="en-US" dirty="0"/>
            </a:br>
            <a:r>
              <a:rPr lang="en-US" dirty="0"/>
              <a:t>Thanks to extensive training, veterans are aware of health and safety protocols both for themselves and the welfare of others. Individually, they represent a drug-free workforce that is cognizant of maintaining personal health and fitness. On a company level, their awareness and conscientiousness translate into protection of employees, property, and materials.</a:t>
            </a:r>
          </a:p>
          <a:p>
            <a:pPr eaLnBrk="1" fontAlgn="auto" hangingPunct="1">
              <a:spcBef>
                <a:spcPts val="0"/>
              </a:spcBef>
              <a:spcAft>
                <a:spcPts val="0"/>
              </a:spcAft>
              <a:defRPr/>
            </a:pPr>
            <a:br>
              <a:rPr lang="en-US" dirty="0"/>
            </a:br>
            <a:r>
              <a:rPr lang="en-US" b="1" dirty="0"/>
              <a:t>Triumph over adversity.</a:t>
            </a:r>
            <a:br>
              <a:rPr lang="en-US" dirty="0"/>
            </a:br>
            <a:r>
              <a:rPr lang="en-US" dirty="0"/>
              <a:t>In addition to dealing positively with the typical issues of personal maturity, veterans have frequently triumphed over great adversity. They likely have proven their mettle in mission critical situations demanding endurance, stamina, and flexibility. They may have overcome personal disabilities through strength and determination.</a:t>
            </a:r>
          </a:p>
          <a:p>
            <a:pPr eaLnBrk="1" fontAlgn="auto" hangingPunct="1">
              <a:spcBef>
                <a:spcPts val="0"/>
              </a:spcBef>
              <a:spcAft>
                <a:spcPts val="0"/>
              </a:spcAft>
              <a:defRPr/>
            </a:pPr>
            <a:br>
              <a:rPr lang="en-US" dirty="0"/>
            </a:br>
            <a:endParaRPr lang="en-US" dirty="0"/>
          </a:p>
          <a:p>
            <a:pPr eaLnBrk="1" fontAlgn="auto" hangingPunct="1">
              <a:spcBef>
                <a:spcPts val="0"/>
              </a:spcBef>
              <a:spcAft>
                <a:spcPts val="0"/>
              </a:spcAft>
              <a:defRPr/>
            </a:pPr>
            <a:endParaRPr lang="en-US" dirty="0"/>
          </a:p>
        </p:txBody>
      </p:sp>
      <p:sp>
        <p:nvSpPr>
          <p:cNvPr id="22531" name="Slide Number Placeholder 3">
            <a:extLst>
              <a:ext uri="{FF2B5EF4-FFF2-40B4-BE49-F238E27FC236}">
                <a16:creationId xmlns:a16="http://schemas.microsoft.com/office/drawing/2014/main" id="{2204DB42-CDB4-F94B-B034-82C78A30B3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447D5B-7469-794E-ACFC-D6CA07158079}"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F223F33E-49BB-CB45-A24D-EAE4AF3D9C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8141C0AA-5629-234E-A115-45EF5CA341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a:t>Military veterans often have a wide range of skills and talents civilian employers are seeking. But sometimes the veterans and the employers don’t speak the same language.</a:t>
            </a:r>
          </a:p>
          <a:p>
            <a:pPr defTabSz="930275" eaLnBrk="1" hangingPunct="1">
              <a:spcBef>
                <a:spcPct val="0"/>
              </a:spcBef>
            </a:pPr>
            <a:endParaRPr lang="en-US" altLang="en-US"/>
          </a:p>
          <a:p>
            <a:pPr defTabSz="930275" eaLnBrk="1" hangingPunct="1">
              <a:spcBef>
                <a:spcPct val="0"/>
              </a:spcBef>
            </a:pPr>
            <a:r>
              <a:rPr lang="en-US" altLang="en-US"/>
              <a:t>Computer based skill translators that do exist overly rely on categorizing veterans by their military occupation, as illustrated by</a:t>
            </a:r>
          </a:p>
          <a:p>
            <a:pPr defTabSz="930275" eaLnBrk="1" hangingPunct="1">
              <a:spcBef>
                <a:spcPct val="0"/>
              </a:spcBef>
            </a:pPr>
            <a:endParaRPr lang="en-US" altLang="en-US"/>
          </a:p>
          <a:p>
            <a:pPr defTabSz="930275" eaLnBrk="1" hangingPunct="1">
              <a:spcBef>
                <a:spcPct val="0"/>
              </a:spcBef>
            </a:pPr>
            <a:r>
              <a:rPr lang="en-US" altLang="en-US"/>
              <a:t>Most skill translators fail to account for integral aspects of an military training and thus discount the veteran’s potential value to an employer.</a:t>
            </a:r>
          </a:p>
          <a:p>
            <a:pPr defTabSz="930275" eaLnBrk="1" hangingPunct="1">
              <a:spcBef>
                <a:spcPct val="0"/>
              </a:spcBef>
            </a:pPr>
            <a:endParaRPr lang="en-US" altLang="en-US"/>
          </a:p>
        </p:txBody>
      </p:sp>
      <p:sp>
        <p:nvSpPr>
          <p:cNvPr id="25603" name="Slide Number Placeholder 3">
            <a:extLst>
              <a:ext uri="{FF2B5EF4-FFF2-40B4-BE49-F238E27FC236}">
                <a16:creationId xmlns:a16="http://schemas.microsoft.com/office/drawing/2014/main" id="{E64E5D10-73B7-EA4C-8E39-B12DD4F976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8F2FE7-8DB5-9D47-9CCD-D9E4453AE71C}"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8D541405-CDE9-6649-AE1F-1875AD9D64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4ACDA0A5-C247-CD41-A5CD-E057482CBA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CareerOneStop has two translation portal and both provide similar results.  1</a:t>
            </a:r>
            <a:r>
              <a:rPr lang="en-US" altLang="en-US" baseline="30000"/>
              <a:t>st</a:t>
            </a:r>
            <a:r>
              <a:rPr lang="en-US" altLang="en-US"/>
              <a:t> portal is at the Veterans Reemployment Link and 2</a:t>
            </a:r>
            <a:r>
              <a:rPr lang="en-US" altLang="en-US" baseline="30000"/>
              <a:t>nd</a:t>
            </a:r>
            <a:r>
              <a:rPr lang="en-US" altLang="en-US"/>
              <a:t> link is located at the military transition link.  Major differences is a keyword search on the 2</a:t>
            </a:r>
            <a:r>
              <a:rPr lang="en-US" altLang="en-US" baseline="30000"/>
              <a:t>nd</a:t>
            </a:r>
            <a:r>
              <a:rPr lang="en-US" altLang="en-US"/>
              <a:t> link.</a:t>
            </a:r>
          </a:p>
          <a:p>
            <a:pPr eaLnBrk="1" hangingPunct="1">
              <a:spcBef>
                <a:spcPct val="0"/>
              </a:spcBef>
            </a:pPr>
            <a:endParaRPr lang="en-US" altLang="en-US"/>
          </a:p>
          <a:p>
            <a:pPr eaLnBrk="1" hangingPunct="1">
              <a:spcBef>
                <a:spcPct val="0"/>
              </a:spcBef>
            </a:pPr>
            <a:r>
              <a:rPr lang="en-US" altLang="en-US"/>
              <a:t>H2H.jobs translate keywords within your MOS and produces employment opportunities based on the skill word match</a:t>
            </a:r>
          </a:p>
        </p:txBody>
      </p:sp>
      <p:sp>
        <p:nvSpPr>
          <p:cNvPr id="27651" name="Slide Number Placeholder 3">
            <a:extLst>
              <a:ext uri="{FF2B5EF4-FFF2-40B4-BE49-F238E27FC236}">
                <a16:creationId xmlns:a16="http://schemas.microsoft.com/office/drawing/2014/main" id="{FD4C08C3-E865-914B-86F2-B2C534E472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1334FB-9D62-FC44-9EA4-53D87DCE72A3}"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D1E0ABD-BA5B-1640-BFCB-91804704C5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B1EC3CC6-6909-4642-9239-A765E79BE4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30275" eaLnBrk="1" hangingPunct="1">
              <a:spcBef>
                <a:spcPct val="0"/>
              </a:spcBef>
            </a:pPr>
            <a:r>
              <a:rPr lang="en-US" altLang="en-US"/>
              <a:t>Some of the employers expressed a willingness to hire veterans but reported that veterans’ skills were not applicable to their business  (June 2012 Survey) </a:t>
            </a:r>
          </a:p>
          <a:p>
            <a:pPr defTabSz="930275" eaLnBrk="1" hangingPunct="1">
              <a:spcBef>
                <a:spcPct val="0"/>
              </a:spcBef>
            </a:pPr>
            <a:endParaRPr lang="en-US" altLang="en-US"/>
          </a:p>
        </p:txBody>
      </p:sp>
      <p:sp>
        <p:nvSpPr>
          <p:cNvPr id="36867" name="Slide Number Placeholder 3">
            <a:extLst>
              <a:ext uri="{FF2B5EF4-FFF2-40B4-BE49-F238E27FC236}">
                <a16:creationId xmlns:a16="http://schemas.microsoft.com/office/drawing/2014/main" id="{14B77A41-D3E8-D946-8042-9AE7428F7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EB4FB9-090B-834B-812E-6AD6FCBECB6B}"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11F136B3-BA82-A340-BFA7-89E0B57036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787B3691-9EB6-9148-9639-F0AC6170D1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Career One Stop (dot) org</a:t>
            </a:r>
          </a:p>
          <a:p>
            <a:pPr eaLnBrk="1" hangingPunct="1">
              <a:spcBef>
                <a:spcPct val="0"/>
              </a:spcBef>
            </a:pPr>
            <a:endParaRPr lang="en-US" altLang="en-US"/>
          </a:p>
          <a:p>
            <a:pPr eaLnBrk="1" hangingPunct="1">
              <a:spcBef>
                <a:spcPct val="0"/>
              </a:spcBef>
            </a:pPr>
            <a:endParaRPr lang="en-US" altLang="en-US"/>
          </a:p>
        </p:txBody>
      </p:sp>
      <p:sp>
        <p:nvSpPr>
          <p:cNvPr id="38915" name="Slide Number Placeholder 3">
            <a:extLst>
              <a:ext uri="{FF2B5EF4-FFF2-40B4-BE49-F238E27FC236}">
                <a16:creationId xmlns:a16="http://schemas.microsoft.com/office/drawing/2014/main" id="{1C6B7171-4ADF-D542-A48B-0D0180DB13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DEDFED-9C4A-6647-A40C-5D342D56A5C5}"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43AEF863-02B6-E84B-BA27-3D99C52A8A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A47AF2FA-E2EB-9840-96A8-6E22A5AB1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Career One Stop (dot) org</a:t>
            </a:r>
          </a:p>
          <a:p>
            <a:pPr eaLnBrk="1" hangingPunct="1">
              <a:spcBef>
                <a:spcPct val="0"/>
              </a:spcBef>
            </a:pPr>
            <a:endParaRPr lang="en-US" altLang="en-US"/>
          </a:p>
          <a:p>
            <a:pPr eaLnBrk="1" hangingPunct="1">
              <a:spcBef>
                <a:spcPct val="0"/>
              </a:spcBef>
            </a:pPr>
            <a:endParaRPr lang="en-US" altLang="en-US"/>
          </a:p>
        </p:txBody>
      </p:sp>
      <p:sp>
        <p:nvSpPr>
          <p:cNvPr id="40963" name="Slide Number Placeholder 3">
            <a:extLst>
              <a:ext uri="{FF2B5EF4-FFF2-40B4-BE49-F238E27FC236}">
                <a16:creationId xmlns:a16="http://schemas.microsoft.com/office/drawing/2014/main" id="{7C8E15EE-7CA2-7D4E-849C-BD94BA61E5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F1AAE4-2081-BF4E-A0B4-19241A36EB7C}"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7460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7C59F-53A0-474D-8C97-6CF7749903D3}"/>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EA9AD1E-0845-294B-B96C-1A3C2FC3B2BC}" type="datetimeFigureOut">
              <a:rPr lang="en-US"/>
              <a:pPr>
                <a:defRPr/>
              </a:pPr>
              <a:t>11/22/19</a:t>
            </a:fld>
            <a:endParaRPr lang="en-US"/>
          </a:p>
        </p:txBody>
      </p:sp>
      <p:sp>
        <p:nvSpPr>
          <p:cNvPr id="5" name="Footer Placeholder 4">
            <a:extLst>
              <a:ext uri="{FF2B5EF4-FFF2-40B4-BE49-F238E27FC236}">
                <a16:creationId xmlns:a16="http://schemas.microsoft.com/office/drawing/2014/main" id="{FD98B0D2-A8C5-AC4D-9546-993D9DC319C1}"/>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EA07F2C-8C7A-0842-A24D-9CEAD2C54F0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59AC792-4E8A-D249-B055-42F4165B55B3}" type="slidenum">
              <a:rPr lang="en-US" altLang="en-US"/>
              <a:pPr>
                <a:defRPr/>
              </a:pPr>
              <a:t>‹#›</a:t>
            </a:fld>
            <a:endParaRPr lang="en-US" altLang="en-US"/>
          </a:p>
        </p:txBody>
      </p:sp>
    </p:spTree>
    <p:extLst>
      <p:ext uri="{BB962C8B-B14F-4D97-AF65-F5344CB8AC3E}">
        <p14:creationId xmlns:p14="http://schemas.microsoft.com/office/powerpoint/2010/main" val="333705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4309D-5E07-F942-B141-401645896B66}"/>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C3BD264-15D4-CD46-97EB-A4ECD8808045}" type="datetimeFigureOut">
              <a:rPr lang="en-US"/>
              <a:pPr>
                <a:defRPr/>
              </a:pPr>
              <a:t>11/22/19</a:t>
            </a:fld>
            <a:endParaRPr lang="en-US"/>
          </a:p>
        </p:txBody>
      </p:sp>
      <p:sp>
        <p:nvSpPr>
          <p:cNvPr id="5" name="Footer Placeholder 4">
            <a:extLst>
              <a:ext uri="{FF2B5EF4-FFF2-40B4-BE49-F238E27FC236}">
                <a16:creationId xmlns:a16="http://schemas.microsoft.com/office/drawing/2014/main" id="{D07B6D8B-3B60-BF4D-9876-71F4540C7BFF}"/>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932DD93-35BA-7A47-AC4F-59FFB99A966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16DFFBA-686D-764A-B850-5B728BCDB9BB}" type="slidenum">
              <a:rPr lang="en-US" altLang="en-US"/>
              <a:pPr>
                <a:defRPr/>
              </a:pPr>
              <a:t>‹#›</a:t>
            </a:fld>
            <a:endParaRPr lang="en-US" altLang="en-US"/>
          </a:p>
        </p:txBody>
      </p:sp>
    </p:spTree>
    <p:extLst>
      <p:ext uri="{BB962C8B-B14F-4D97-AF65-F5344CB8AC3E}">
        <p14:creationId xmlns:p14="http://schemas.microsoft.com/office/powerpoint/2010/main" val="122554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304B6-C06E-534F-96E6-1D95201FBE7C}"/>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2558290-4B21-5742-8AC7-C613D6AFFE44}" type="datetimeFigureOut">
              <a:rPr lang="en-US"/>
              <a:pPr>
                <a:defRPr/>
              </a:pPr>
              <a:t>11/22/19</a:t>
            </a:fld>
            <a:endParaRPr lang="en-US"/>
          </a:p>
        </p:txBody>
      </p:sp>
      <p:sp>
        <p:nvSpPr>
          <p:cNvPr id="5" name="Footer Placeholder 4">
            <a:extLst>
              <a:ext uri="{FF2B5EF4-FFF2-40B4-BE49-F238E27FC236}">
                <a16:creationId xmlns:a16="http://schemas.microsoft.com/office/drawing/2014/main" id="{64673B6F-1CF7-2D42-8851-90941E6897A0}"/>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A214748-1830-894F-ADFE-A4F053822D0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E1A9901-387B-C74C-B14D-785813846BC4}" type="slidenum">
              <a:rPr lang="en-US" altLang="en-US"/>
              <a:pPr>
                <a:defRPr/>
              </a:pPr>
              <a:t>‹#›</a:t>
            </a:fld>
            <a:endParaRPr lang="en-US" altLang="en-US"/>
          </a:p>
        </p:txBody>
      </p:sp>
    </p:spTree>
    <p:extLst>
      <p:ext uri="{BB962C8B-B14F-4D97-AF65-F5344CB8AC3E}">
        <p14:creationId xmlns:p14="http://schemas.microsoft.com/office/powerpoint/2010/main" val="406494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052625-CE32-7D40-8896-8A9018F2E9A4}"/>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0DED0CC2-D7B1-9C45-85C2-A0322E20E6B8}" type="datetimeFigureOut">
              <a:rPr lang="en-US"/>
              <a:pPr>
                <a:defRPr/>
              </a:pPr>
              <a:t>11/22/19</a:t>
            </a:fld>
            <a:endParaRPr lang="en-US"/>
          </a:p>
        </p:txBody>
      </p:sp>
      <p:sp>
        <p:nvSpPr>
          <p:cNvPr id="5" name="Footer Placeholder 4">
            <a:extLst>
              <a:ext uri="{FF2B5EF4-FFF2-40B4-BE49-F238E27FC236}">
                <a16:creationId xmlns:a16="http://schemas.microsoft.com/office/drawing/2014/main" id="{862D1AA4-DFE5-2847-86E4-AA712F4BCD0F}"/>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794646A-D73F-9F4D-81E2-992F19A9046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2E757A2-81C7-DE49-A28E-A244B1FC3C1E}" type="slidenum">
              <a:rPr lang="en-US" altLang="en-US"/>
              <a:pPr>
                <a:defRPr/>
              </a:pPr>
              <a:t>‹#›</a:t>
            </a:fld>
            <a:endParaRPr lang="en-US" altLang="en-US"/>
          </a:p>
        </p:txBody>
      </p:sp>
    </p:spTree>
    <p:extLst>
      <p:ext uri="{BB962C8B-B14F-4D97-AF65-F5344CB8AC3E}">
        <p14:creationId xmlns:p14="http://schemas.microsoft.com/office/powerpoint/2010/main" val="410979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88EF3E-005E-2C47-A11E-C151650D98CF}"/>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EA4C212-06A4-424F-9483-FD5BC52A296A}" type="datetimeFigureOut">
              <a:rPr lang="en-US"/>
              <a:pPr>
                <a:defRPr/>
              </a:pPr>
              <a:t>11/22/19</a:t>
            </a:fld>
            <a:endParaRPr lang="en-US"/>
          </a:p>
        </p:txBody>
      </p:sp>
      <p:sp>
        <p:nvSpPr>
          <p:cNvPr id="6" name="Footer Placeholder 5">
            <a:extLst>
              <a:ext uri="{FF2B5EF4-FFF2-40B4-BE49-F238E27FC236}">
                <a16:creationId xmlns:a16="http://schemas.microsoft.com/office/drawing/2014/main" id="{B9303827-F608-9944-8E69-0BE5D9B6A2C3}"/>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FB3F6A28-52D7-344F-9BDF-8E0B69172DC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5D601B8-CD24-DF44-9A0B-B067DF19BFBF}" type="slidenum">
              <a:rPr lang="en-US" altLang="en-US"/>
              <a:pPr>
                <a:defRPr/>
              </a:pPr>
              <a:t>‹#›</a:t>
            </a:fld>
            <a:endParaRPr lang="en-US" altLang="en-US"/>
          </a:p>
        </p:txBody>
      </p:sp>
    </p:spTree>
    <p:extLst>
      <p:ext uri="{BB962C8B-B14F-4D97-AF65-F5344CB8AC3E}">
        <p14:creationId xmlns:p14="http://schemas.microsoft.com/office/powerpoint/2010/main" val="35207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CFE45C-E4AF-D443-BFCB-D88648019CF8}"/>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771DF2A-856B-AB41-B563-26C0844125E2}" type="datetimeFigureOut">
              <a:rPr lang="en-US"/>
              <a:pPr>
                <a:defRPr/>
              </a:pPr>
              <a:t>11/22/19</a:t>
            </a:fld>
            <a:endParaRPr lang="en-US"/>
          </a:p>
        </p:txBody>
      </p:sp>
      <p:sp>
        <p:nvSpPr>
          <p:cNvPr id="8" name="Footer Placeholder 7">
            <a:extLst>
              <a:ext uri="{FF2B5EF4-FFF2-40B4-BE49-F238E27FC236}">
                <a16:creationId xmlns:a16="http://schemas.microsoft.com/office/drawing/2014/main" id="{97C4E12E-613D-5044-930D-B1D88905A573}"/>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a:extLst>
              <a:ext uri="{FF2B5EF4-FFF2-40B4-BE49-F238E27FC236}">
                <a16:creationId xmlns:a16="http://schemas.microsoft.com/office/drawing/2014/main" id="{19CE93DB-0D76-BA48-B55D-3D61831A97D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09FA859-F7C1-EA4B-8BC7-786AA396423A}" type="slidenum">
              <a:rPr lang="en-US" altLang="en-US"/>
              <a:pPr>
                <a:defRPr/>
              </a:pPr>
              <a:t>‹#›</a:t>
            </a:fld>
            <a:endParaRPr lang="en-US" altLang="en-US"/>
          </a:p>
        </p:txBody>
      </p:sp>
    </p:spTree>
    <p:extLst>
      <p:ext uri="{BB962C8B-B14F-4D97-AF65-F5344CB8AC3E}">
        <p14:creationId xmlns:p14="http://schemas.microsoft.com/office/powerpoint/2010/main" val="293191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0E3C3A-97A5-4547-9FD9-58EAAB7C0F4B}"/>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A97D523-EB28-BE4F-8403-CCBEE28F0956}" type="datetimeFigureOut">
              <a:rPr lang="en-US"/>
              <a:pPr>
                <a:defRPr/>
              </a:pPr>
              <a:t>11/22/19</a:t>
            </a:fld>
            <a:endParaRPr lang="en-US"/>
          </a:p>
        </p:txBody>
      </p:sp>
      <p:sp>
        <p:nvSpPr>
          <p:cNvPr id="4" name="Footer Placeholder 3">
            <a:extLst>
              <a:ext uri="{FF2B5EF4-FFF2-40B4-BE49-F238E27FC236}">
                <a16:creationId xmlns:a16="http://schemas.microsoft.com/office/drawing/2014/main" id="{4C2FBAD6-1803-374F-836D-4765C60AD327}"/>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6281E182-EC36-8C44-9B08-BB7F63F2599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27120BD-E054-084D-BF2C-9AA688AD536F}" type="slidenum">
              <a:rPr lang="en-US" altLang="en-US"/>
              <a:pPr>
                <a:defRPr/>
              </a:pPr>
              <a:t>‹#›</a:t>
            </a:fld>
            <a:endParaRPr lang="en-US" altLang="en-US"/>
          </a:p>
        </p:txBody>
      </p:sp>
    </p:spTree>
    <p:extLst>
      <p:ext uri="{BB962C8B-B14F-4D97-AF65-F5344CB8AC3E}">
        <p14:creationId xmlns:p14="http://schemas.microsoft.com/office/powerpoint/2010/main" val="246096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CBC29-4FA1-304C-BDE0-1E25673C2562}"/>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09F55A5-0D71-2549-9BCB-E759EDC19517}" type="datetimeFigureOut">
              <a:rPr lang="en-US"/>
              <a:pPr>
                <a:defRPr/>
              </a:pPr>
              <a:t>11/22/19</a:t>
            </a:fld>
            <a:endParaRPr lang="en-US"/>
          </a:p>
        </p:txBody>
      </p:sp>
      <p:sp>
        <p:nvSpPr>
          <p:cNvPr id="3" name="Footer Placeholder 2">
            <a:extLst>
              <a:ext uri="{FF2B5EF4-FFF2-40B4-BE49-F238E27FC236}">
                <a16:creationId xmlns:a16="http://schemas.microsoft.com/office/drawing/2014/main" id="{E926388A-6997-AC46-87B8-964B8AF08FCC}"/>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a:extLst>
              <a:ext uri="{FF2B5EF4-FFF2-40B4-BE49-F238E27FC236}">
                <a16:creationId xmlns:a16="http://schemas.microsoft.com/office/drawing/2014/main" id="{0F333448-65D3-6744-A484-AE7866EA487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4ECF31D-2D61-3B4A-9DC9-C4F735C6CDF4}" type="slidenum">
              <a:rPr lang="en-US" altLang="en-US"/>
              <a:pPr>
                <a:defRPr/>
              </a:pPr>
              <a:t>‹#›</a:t>
            </a:fld>
            <a:endParaRPr lang="en-US" altLang="en-US"/>
          </a:p>
        </p:txBody>
      </p:sp>
    </p:spTree>
    <p:extLst>
      <p:ext uri="{BB962C8B-B14F-4D97-AF65-F5344CB8AC3E}">
        <p14:creationId xmlns:p14="http://schemas.microsoft.com/office/powerpoint/2010/main" val="71660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F887989-0D54-1849-B5C9-EE9893AD5ABF}"/>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D51D794-0A10-A64E-910C-C908FDB7D56A}" type="datetimeFigureOut">
              <a:rPr lang="en-US"/>
              <a:pPr>
                <a:defRPr/>
              </a:pPr>
              <a:t>11/22/19</a:t>
            </a:fld>
            <a:endParaRPr lang="en-US"/>
          </a:p>
        </p:txBody>
      </p:sp>
      <p:sp>
        <p:nvSpPr>
          <p:cNvPr id="6" name="Footer Placeholder 5">
            <a:extLst>
              <a:ext uri="{FF2B5EF4-FFF2-40B4-BE49-F238E27FC236}">
                <a16:creationId xmlns:a16="http://schemas.microsoft.com/office/drawing/2014/main" id="{36A15CF2-6474-9A49-B302-DB35F334A337}"/>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B294299-97A0-F440-A46A-EA7020E7D21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A3CE0CD-F309-E94F-9C03-2162B336C165}" type="slidenum">
              <a:rPr lang="en-US" altLang="en-US"/>
              <a:pPr>
                <a:defRPr/>
              </a:pPr>
              <a:t>‹#›</a:t>
            </a:fld>
            <a:endParaRPr lang="en-US" altLang="en-US"/>
          </a:p>
        </p:txBody>
      </p:sp>
    </p:spTree>
    <p:extLst>
      <p:ext uri="{BB962C8B-B14F-4D97-AF65-F5344CB8AC3E}">
        <p14:creationId xmlns:p14="http://schemas.microsoft.com/office/powerpoint/2010/main" val="271094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968813B-6116-7149-B074-84D0E2F47EE3}"/>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BA6759B-3513-2148-BF35-EE70ED953B9F}" type="datetimeFigureOut">
              <a:rPr lang="en-US"/>
              <a:pPr>
                <a:defRPr/>
              </a:pPr>
              <a:t>11/22/19</a:t>
            </a:fld>
            <a:endParaRPr lang="en-US"/>
          </a:p>
        </p:txBody>
      </p:sp>
      <p:sp>
        <p:nvSpPr>
          <p:cNvPr id="6" name="Footer Placeholder 5">
            <a:extLst>
              <a:ext uri="{FF2B5EF4-FFF2-40B4-BE49-F238E27FC236}">
                <a16:creationId xmlns:a16="http://schemas.microsoft.com/office/drawing/2014/main" id="{39581F9B-506D-4C41-913F-59B7F54ECEDA}"/>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877FD2E-57A4-B74D-A4AA-4314BCA5071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28ECC3A-EFDC-244B-B24C-4EBE9BBFB16B}" type="slidenum">
              <a:rPr lang="en-US" altLang="en-US"/>
              <a:pPr>
                <a:defRPr/>
              </a:pPr>
              <a:t>‹#›</a:t>
            </a:fld>
            <a:endParaRPr lang="en-US" altLang="en-US"/>
          </a:p>
        </p:txBody>
      </p:sp>
    </p:spTree>
    <p:extLst>
      <p:ext uri="{BB962C8B-B14F-4D97-AF65-F5344CB8AC3E}">
        <p14:creationId xmlns:p14="http://schemas.microsoft.com/office/powerpoint/2010/main" val="351060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1D989C-99B4-E24C-866F-7AEFCD6A5A5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81D8C13-6B7D-D24F-9AB4-93EDA93D7DC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ESGR.jpg">
            <a:extLst>
              <a:ext uri="{FF2B5EF4-FFF2-40B4-BE49-F238E27FC236}">
                <a16:creationId xmlns:a16="http://schemas.microsoft.com/office/drawing/2014/main" id="{B6842660-3C5A-D04D-9EC9-D5D7A4BE682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48400" y="6248400"/>
            <a:ext cx="121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4" descr="MoGuard Logo.jpg">
            <a:extLst>
              <a:ext uri="{FF2B5EF4-FFF2-40B4-BE49-F238E27FC236}">
                <a16:creationId xmlns:a16="http://schemas.microsoft.com/office/drawing/2014/main" id="{6F0F18DE-006D-F749-9700-92D716EF46A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77200" y="617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Webster.jpg">
            <a:extLst>
              <a:ext uri="{FF2B5EF4-FFF2-40B4-BE49-F238E27FC236}">
                <a16:creationId xmlns:a16="http://schemas.microsoft.com/office/drawing/2014/main" id="{C7BEB190-8131-854B-86F2-3EEE31D1E0DF}"/>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419600" y="6259513"/>
            <a:ext cx="11557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a:extLst>
              <a:ext uri="{FF2B5EF4-FFF2-40B4-BE49-F238E27FC236}">
                <a16:creationId xmlns:a16="http://schemas.microsoft.com/office/drawing/2014/main" id="{0EFAFD8B-8160-8948-9925-9786A30D57BE}"/>
              </a:ext>
            </a:extLst>
          </p:cNvPr>
          <p:cNvPicPr>
            <a:picLocks noChangeAspect="1"/>
          </p:cNvPicPr>
          <p:nvPr userDrawn="1"/>
        </p:nvPicPr>
        <p:blipFill>
          <a:blip r:embed="rId16">
            <a:extLst>
              <a:ext uri="{28A0092B-C50C-407E-A947-70E740481C1C}">
                <a14:useLocalDpi xmlns:a14="http://schemas.microsoft.com/office/drawing/2010/main" val="0"/>
              </a:ext>
            </a:extLst>
          </a:blip>
          <a:srcRect l="68333" t="12308"/>
          <a:stretch>
            <a:fillRect/>
          </a:stretch>
        </p:blipFill>
        <p:spPr bwMode="auto">
          <a:xfrm>
            <a:off x="2640013" y="6172200"/>
            <a:ext cx="838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a:extLst>
              <a:ext uri="{FF2B5EF4-FFF2-40B4-BE49-F238E27FC236}">
                <a16:creationId xmlns:a16="http://schemas.microsoft.com/office/drawing/2014/main" id="{EF81DEE2-47F3-854F-AF0E-6CB96AD77366}"/>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81000" y="6151563"/>
            <a:ext cx="140811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0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a:extLst>
              <a:ext uri="{FF2B5EF4-FFF2-40B4-BE49-F238E27FC236}">
                <a16:creationId xmlns:a16="http://schemas.microsoft.com/office/drawing/2014/main" id="{115B62D4-A976-F843-9ECE-710E28D5A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9600"/>
            <a:ext cx="457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Slide Number Placeholder 12">
            <a:extLst>
              <a:ext uri="{FF2B5EF4-FFF2-40B4-BE49-F238E27FC236}">
                <a16:creationId xmlns:a16="http://schemas.microsoft.com/office/drawing/2014/main" id="{EEF49E3E-1DA4-584B-8CE2-913C5B1DF817}"/>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6E52181-ADAD-7A49-B294-63BAA157AFB6}" type="slidenum">
              <a:rPr lang="en-US" altLang="en-US" sz="1800"/>
              <a:pPr eaLnBrk="1" hangingPunct="1">
                <a:spcBef>
                  <a:spcPct val="0"/>
                </a:spcBef>
                <a:buFontTx/>
                <a:buNone/>
              </a:pPr>
              <a:t>1</a:t>
            </a:fld>
            <a:endParaRPr lang="en-US" altLang="en-US" sz="1800"/>
          </a:p>
        </p:txBody>
      </p:sp>
      <p:sp>
        <p:nvSpPr>
          <p:cNvPr id="14339" name="TextBox 11">
            <a:extLst>
              <a:ext uri="{FF2B5EF4-FFF2-40B4-BE49-F238E27FC236}">
                <a16:creationId xmlns:a16="http://schemas.microsoft.com/office/drawing/2014/main" id="{5D35383F-D638-AD45-AAE7-16435C0DCFF6}"/>
              </a:ext>
            </a:extLst>
          </p:cNvPr>
          <p:cNvSpPr txBox="1">
            <a:spLocks noChangeArrowheads="1"/>
          </p:cNvSpPr>
          <p:nvPr/>
        </p:nvSpPr>
        <p:spPr bwMode="auto">
          <a:xfrm>
            <a:off x="838200" y="3657600"/>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t>Work-Ready Employment Assistance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ECA89777-E686-DC41-9DA8-BAA71C18C13F}"/>
              </a:ext>
            </a:extLst>
          </p:cNvPr>
          <p:cNvSpPr>
            <a:spLocks noGrp="1"/>
          </p:cNvSpPr>
          <p:nvPr>
            <p:ph type="title"/>
          </p:nvPr>
        </p:nvSpPr>
        <p:spPr/>
        <p:txBody>
          <a:bodyPr/>
          <a:lstStyle/>
          <a:p>
            <a:pPr eaLnBrk="1" hangingPunct="1"/>
            <a:r>
              <a:rPr lang="en-US" altLang="en-US"/>
              <a:t>Crosswalk</a:t>
            </a:r>
          </a:p>
        </p:txBody>
      </p:sp>
      <p:pic>
        <p:nvPicPr>
          <p:cNvPr id="29698" name="Picture 2">
            <a:extLst>
              <a:ext uri="{FF2B5EF4-FFF2-40B4-BE49-F238E27FC236}">
                <a16:creationId xmlns:a16="http://schemas.microsoft.com/office/drawing/2014/main" id="{0D4FC987-758E-0847-A861-36509C19B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848600" cy="4325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B3A3766-329A-C149-B394-8E6754420C04}"/>
              </a:ext>
            </a:extLst>
          </p:cNvPr>
          <p:cNvSpPr/>
          <p:nvPr/>
        </p:nvSpPr>
        <p:spPr>
          <a:xfrm>
            <a:off x="4648200" y="4114800"/>
            <a:ext cx="3657600" cy="1219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Arrow Connector 5">
            <a:extLst>
              <a:ext uri="{FF2B5EF4-FFF2-40B4-BE49-F238E27FC236}">
                <a16:creationId xmlns:a16="http://schemas.microsoft.com/office/drawing/2014/main" id="{31FA4DC0-616A-8943-AF2F-BA730D0C5333}"/>
              </a:ext>
            </a:extLst>
          </p:cNvPr>
          <p:cNvCxnSpPr/>
          <p:nvPr/>
        </p:nvCxnSpPr>
        <p:spPr>
          <a:xfrm>
            <a:off x="838200" y="1600200"/>
            <a:ext cx="3733800" cy="3200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Box 5">
            <a:extLst>
              <a:ext uri="{FF2B5EF4-FFF2-40B4-BE49-F238E27FC236}">
                <a16:creationId xmlns:a16="http://schemas.microsoft.com/office/drawing/2014/main" id="{DD862003-C0C8-CC4A-A0E6-89771FD5D705}"/>
              </a:ext>
            </a:extLst>
          </p:cNvPr>
          <p:cNvSpPr txBox="1">
            <a:spLocks noChangeArrowheads="1"/>
          </p:cNvSpPr>
          <p:nvPr/>
        </p:nvSpPr>
        <p:spPr bwMode="auto">
          <a:xfrm>
            <a:off x="1447800" y="0"/>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t>85% of all jobs are found through Networking!</a:t>
            </a:r>
          </a:p>
        </p:txBody>
      </p:sp>
      <p:pic>
        <p:nvPicPr>
          <p:cNvPr id="4" name="Picture 3" descr="Network.png">
            <a:extLst>
              <a:ext uri="{FF2B5EF4-FFF2-40B4-BE49-F238E27FC236}">
                <a16:creationId xmlns:a16="http://schemas.microsoft.com/office/drawing/2014/main" id="{F6B1A5D1-24B7-CC48-929C-F58E431444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0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25B2168E-5335-B543-8936-7EBB6723EDFF}"/>
              </a:ext>
            </a:extLst>
          </p:cNvPr>
          <p:cNvSpPr>
            <a:spLocks noGrp="1"/>
          </p:cNvSpPr>
          <p:nvPr>
            <p:ph type="title"/>
          </p:nvPr>
        </p:nvSpPr>
        <p:spPr>
          <a:xfrm>
            <a:off x="723900" y="0"/>
            <a:ext cx="7696200" cy="1143000"/>
          </a:xfrm>
        </p:spPr>
        <p:txBody>
          <a:bodyPr/>
          <a:lstStyle/>
          <a:p>
            <a:pPr eaLnBrk="1" hangingPunct="1"/>
            <a:r>
              <a:rPr lang="en-US" altLang="en-US"/>
              <a:t>Final Checklist</a:t>
            </a:r>
          </a:p>
        </p:txBody>
      </p:sp>
      <p:sp>
        <p:nvSpPr>
          <p:cNvPr id="3" name="Content Placeholder 2">
            <a:extLst>
              <a:ext uri="{FF2B5EF4-FFF2-40B4-BE49-F238E27FC236}">
                <a16:creationId xmlns:a16="http://schemas.microsoft.com/office/drawing/2014/main" id="{54731EB8-CB24-194F-8A7E-DD5FC7569F18}"/>
              </a:ext>
            </a:extLst>
          </p:cNvPr>
          <p:cNvSpPr>
            <a:spLocks noGrp="1"/>
          </p:cNvSpPr>
          <p:nvPr>
            <p:ph idx="1"/>
          </p:nvPr>
        </p:nvSpPr>
        <p:spPr>
          <a:xfrm>
            <a:off x="762000" y="1143000"/>
            <a:ext cx="7620000" cy="4800600"/>
          </a:xfrm>
        </p:spPr>
        <p:txBody>
          <a:bodyPr rtlCol="0">
            <a:normAutofit fontScale="92500"/>
          </a:bodyPr>
          <a:lstStyle/>
          <a:p>
            <a:pPr eaLnBrk="1" fontAlgn="auto" hangingPunct="1">
              <a:spcAft>
                <a:spcPts val="0"/>
              </a:spcAft>
              <a:defRPr/>
            </a:pPr>
            <a:r>
              <a:rPr lang="en-US" dirty="0"/>
              <a:t>Pre-deployment, re-deployment, and everywhere in-between; Active Duty, Reserve Component, or fully-separated Veteran… wherever your place in life, embracing your job search can help accelerate the journey. </a:t>
            </a:r>
          </a:p>
          <a:p>
            <a:pPr eaLnBrk="1" fontAlgn="auto" hangingPunct="1">
              <a:spcAft>
                <a:spcPts val="0"/>
              </a:spcAft>
              <a:defRPr/>
            </a:pPr>
            <a:r>
              <a:rPr lang="en-US" dirty="0"/>
              <a:t>Develop an action plan and take advantage of all tools and resources at your disposal. If you’re unemployed or under-employed during this process, treat the search for employment like it’s your full-time job.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84C021-7D5B-864A-92B6-27B6C99E5B07}"/>
              </a:ext>
            </a:extLst>
          </p:cNvPr>
          <p:cNvSpPr>
            <a:spLocks noGrp="1"/>
          </p:cNvSpPr>
          <p:nvPr>
            <p:ph idx="4294967295"/>
          </p:nvPr>
        </p:nvSpPr>
        <p:spPr>
          <a:xfrm>
            <a:off x="762000" y="457200"/>
            <a:ext cx="7620000" cy="5791200"/>
          </a:xfrm>
        </p:spPr>
        <p:txBody>
          <a:bodyPr rtlCol="0">
            <a:normAutofit fontScale="85000" lnSpcReduction="20000"/>
          </a:bodyPr>
          <a:lstStyle/>
          <a:p>
            <a:pPr marL="596646" indent="-514350" eaLnBrk="1" fontAlgn="auto" hangingPunct="1">
              <a:spcAft>
                <a:spcPts val="0"/>
              </a:spcAft>
              <a:buFont typeface="+mj-lt"/>
              <a:buAutoNum type="arabicPeriod"/>
              <a:defRPr/>
            </a:pPr>
            <a:r>
              <a:rPr lang="en-US" dirty="0"/>
              <a:t>Make contact with a Disabled Veterans Outreach Program (DVOP) Coordinator. Register with our online career assistance resource, </a:t>
            </a:r>
            <a:r>
              <a:rPr lang="en-US" i="1" u="sng" dirty="0" err="1"/>
              <a:t>MoJobs</a:t>
            </a:r>
            <a:r>
              <a:rPr lang="en-US" i="1" u="sng" dirty="0"/>
              <a:t>. </a:t>
            </a:r>
          </a:p>
          <a:p>
            <a:pPr marL="596646" indent="-514350" eaLnBrk="1" fontAlgn="auto" hangingPunct="1">
              <a:spcAft>
                <a:spcPts val="0"/>
              </a:spcAft>
              <a:buFont typeface="+mj-lt"/>
              <a:buAutoNum type="arabicPeriod"/>
              <a:defRPr/>
            </a:pPr>
            <a:endParaRPr lang="en-US" i="1" u="sng" dirty="0"/>
          </a:p>
          <a:p>
            <a:pPr marL="596646" indent="-514350" eaLnBrk="1" fontAlgn="auto" hangingPunct="1">
              <a:spcAft>
                <a:spcPts val="0"/>
              </a:spcAft>
              <a:buFont typeface="+mj-lt"/>
              <a:buAutoNum type="arabicPeriod"/>
              <a:defRPr/>
            </a:pPr>
            <a:r>
              <a:rPr lang="en-US" dirty="0"/>
              <a:t>Get your résumé in order. ‘Civilianize’ the document by translating your military experience into civilian terms (lose the jargon &amp; acronyms). Create a master version, but customize your résumé for each job application. </a:t>
            </a:r>
          </a:p>
          <a:p>
            <a:pPr marL="596646" indent="-514350" eaLnBrk="1" fontAlgn="auto" hangingPunct="1">
              <a:spcAft>
                <a:spcPts val="0"/>
              </a:spcAft>
              <a:buFont typeface="+mj-lt"/>
              <a:buAutoNum type="arabicPeriod"/>
              <a:defRPr/>
            </a:pPr>
            <a:endParaRPr lang="en-US" dirty="0"/>
          </a:p>
          <a:p>
            <a:pPr marL="596646" indent="-514350" eaLnBrk="1" fontAlgn="auto" hangingPunct="1">
              <a:spcAft>
                <a:spcPts val="0"/>
              </a:spcAft>
              <a:buFont typeface="+mj-lt"/>
              <a:buAutoNum type="arabicPeriod"/>
              <a:defRPr/>
            </a:pPr>
            <a:r>
              <a:rPr lang="en-US" dirty="0"/>
              <a:t>Prepare your elevator speech (30-second commercial) and sharpen your interviewing skills. Continually rehearse answers to anticipated questions. Research the company &amp; industry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0577E-527D-0C47-A9B5-D30D008DD2FD}"/>
              </a:ext>
            </a:extLst>
          </p:cNvPr>
          <p:cNvSpPr>
            <a:spLocks noGrp="1"/>
          </p:cNvSpPr>
          <p:nvPr>
            <p:ph idx="4294967295"/>
          </p:nvPr>
        </p:nvSpPr>
        <p:spPr>
          <a:xfrm>
            <a:off x="723900" y="381000"/>
            <a:ext cx="7696200" cy="5943600"/>
          </a:xfrm>
        </p:spPr>
        <p:txBody>
          <a:bodyPr rtlCol="0">
            <a:normAutofit fontScale="85000" lnSpcReduction="20000"/>
          </a:bodyPr>
          <a:lstStyle/>
          <a:p>
            <a:pPr marL="596646" indent="-514350" eaLnBrk="1" fontAlgn="auto" hangingPunct="1">
              <a:spcAft>
                <a:spcPts val="0"/>
              </a:spcAft>
              <a:buFont typeface="+mj-lt"/>
              <a:buAutoNum type="arabicPeriod" startAt="4"/>
              <a:defRPr/>
            </a:pPr>
            <a:r>
              <a:rPr lang="en-US" dirty="0"/>
              <a:t>Register with other job assistance organizations &amp; sites, such as </a:t>
            </a:r>
            <a:r>
              <a:rPr lang="en-US" dirty="0" err="1"/>
              <a:t>USAjobs</a:t>
            </a:r>
            <a:r>
              <a:rPr lang="en-US" dirty="0"/>
              <a:t>, </a:t>
            </a:r>
            <a:r>
              <a:rPr lang="en-US" dirty="0" err="1"/>
              <a:t>MoJobs</a:t>
            </a:r>
            <a:r>
              <a:rPr lang="en-US" dirty="0"/>
              <a:t>, and </a:t>
            </a:r>
            <a:r>
              <a:rPr lang="en-US" dirty="0" err="1"/>
              <a:t>Clearancejobs</a:t>
            </a:r>
            <a:r>
              <a:rPr lang="en-US" dirty="0"/>
              <a:t> . Take advantage of their technology, expertise, and network. </a:t>
            </a:r>
          </a:p>
          <a:p>
            <a:pPr marL="596646" indent="-514350" eaLnBrk="1" fontAlgn="auto" hangingPunct="1">
              <a:spcAft>
                <a:spcPts val="0"/>
              </a:spcAft>
              <a:buFont typeface="+mj-lt"/>
              <a:buAutoNum type="arabicPeriod" startAt="4"/>
              <a:defRPr/>
            </a:pPr>
            <a:endParaRPr lang="en-US" dirty="0"/>
          </a:p>
          <a:p>
            <a:pPr marL="596646" indent="-514350" eaLnBrk="1" fontAlgn="auto" hangingPunct="1">
              <a:spcAft>
                <a:spcPts val="0"/>
              </a:spcAft>
              <a:buFont typeface="+mj-lt"/>
              <a:buAutoNum type="arabicPeriod" startAt="4"/>
              <a:defRPr/>
            </a:pPr>
            <a:r>
              <a:rPr lang="en-US" dirty="0"/>
              <a:t>Capitalize on social media during the job search, to include cleaning up your online content. Consider joining LinkedIn and using Facebook and Twitter in your job search. </a:t>
            </a:r>
          </a:p>
          <a:p>
            <a:pPr marL="596646" indent="-514350" eaLnBrk="1" fontAlgn="auto" hangingPunct="1">
              <a:spcAft>
                <a:spcPts val="0"/>
              </a:spcAft>
              <a:buFont typeface="+mj-lt"/>
              <a:buAutoNum type="arabicPeriod" startAt="4"/>
              <a:defRPr/>
            </a:pPr>
            <a:endParaRPr lang="en-US" dirty="0"/>
          </a:p>
          <a:p>
            <a:pPr marL="596646" indent="-514350" eaLnBrk="1" fontAlgn="auto" hangingPunct="1">
              <a:spcAft>
                <a:spcPts val="0"/>
              </a:spcAft>
              <a:buFont typeface="+mj-lt"/>
              <a:buAutoNum type="arabicPeriod" startAt="4"/>
              <a:defRPr/>
            </a:pPr>
            <a:r>
              <a:rPr lang="en-US" dirty="0"/>
              <a:t>Obtain certification or licensure in your career field to be more competitive. Consider scheduling National Career Readiness Certificate testing to prove you have the skills for the job. Request training in high-demand industries at your Missouri Job Center.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58E634-E0FC-F046-8C75-BC3F2CB6BC4B}"/>
              </a:ext>
            </a:extLst>
          </p:cNvPr>
          <p:cNvSpPr>
            <a:spLocks noGrp="1"/>
          </p:cNvSpPr>
          <p:nvPr>
            <p:ph idx="4294967295"/>
          </p:nvPr>
        </p:nvSpPr>
        <p:spPr>
          <a:xfrm>
            <a:off x="723900" y="381000"/>
            <a:ext cx="7696200" cy="5486400"/>
          </a:xfrm>
        </p:spPr>
        <p:txBody>
          <a:bodyPr rtlCol="0">
            <a:normAutofit fontScale="92500"/>
          </a:bodyPr>
          <a:lstStyle/>
          <a:p>
            <a:pPr marL="514350" indent="-514350" eaLnBrk="1" fontAlgn="auto" hangingPunct="1">
              <a:spcAft>
                <a:spcPts val="0"/>
              </a:spcAft>
              <a:buFont typeface="+mj-lt"/>
              <a:buAutoNum type="arabicPeriod" startAt="7"/>
              <a:defRPr/>
            </a:pPr>
            <a:r>
              <a:rPr lang="en-US" sz="2900" dirty="0"/>
              <a:t>Dress for success. Acquire the wardrobe necessary to make a great first impression during the interview (at least one step above the dress required for the job). </a:t>
            </a:r>
          </a:p>
          <a:p>
            <a:pPr marL="514350" indent="-514350" eaLnBrk="1" fontAlgn="auto" hangingPunct="1">
              <a:spcAft>
                <a:spcPts val="0"/>
              </a:spcAft>
              <a:buFont typeface="+mj-lt"/>
              <a:buAutoNum type="arabicPeriod" startAt="7"/>
              <a:defRPr/>
            </a:pPr>
            <a:endParaRPr lang="en-US" sz="2900" dirty="0"/>
          </a:p>
          <a:p>
            <a:pPr marL="514350" indent="-514350" eaLnBrk="1" fontAlgn="auto" hangingPunct="1">
              <a:spcAft>
                <a:spcPts val="0"/>
              </a:spcAft>
              <a:buFont typeface="+mj-lt"/>
              <a:buAutoNum type="arabicPeriod" startAt="7"/>
              <a:defRPr/>
            </a:pPr>
            <a:r>
              <a:rPr lang="en-US" sz="2900" dirty="0"/>
              <a:t>Conduct follow-up activities. Send thank-you notes after the interview. Review your performance to learn from your mistakes. Learn how to evaluate and negotiate job offers. </a:t>
            </a:r>
          </a:p>
          <a:p>
            <a:pPr marL="514350" indent="-514350" eaLnBrk="1" fontAlgn="auto" hangingPunct="1">
              <a:spcAft>
                <a:spcPts val="0"/>
              </a:spcAft>
              <a:buFont typeface="+mj-lt"/>
              <a:buAutoNum type="arabicPeriod" startAt="7"/>
              <a:defRPr/>
            </a:pPr>
            <a:endParaRPr lang="en-US" sz="2900" dirty="0"/>
          </a:p>
          <a:p>
            <a:pPr marL="514350" indent="-514350" eaLnBrk="1" fontAlgn="auto" hangingPunct="1">
              <a:spcAft>
                <a:spcPts val="0"/>
              </a:spcAft>
              <a:buFont typeface="+mj-lt"/>
              <a:buAutoNum type="arabicPeriod" startAt="7"/>
              <a:defRPr/>
            </a:pPr>
            <a:r>
              <a:rPr lang="en-US" sz="2900" dirty="0"/>
              <a:t>Utilize the resources we’ve provided you today.  </a:t>
            </a:r>
          </a:p>
          <a:p>
            <a:pPr eaLnBrk="1" fontAlgn="auto" hangingPunct="1">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3F808516-E876-4E4E-9B57-909D7045ED38}"/>
              </a:ext>
            </a:extLst>
          </p:cNvPr>
          <p:cNvSpPr>
            <a:spLocks noGrp="1"/>
          </p:cNvSpPr>
          <p:nvPr>
            <p:ph type="title"/>
          </p:nvPr>
        </p:nvSpPr>
        <p:spPr>
          <a:xfrm>
            <a:off x="457200" y="0"/>
            <a:ext cx="8229600" cy="1143000"/>
          </a:xfrm>
        </p:spPr>
        <p:txBody>
          <a:bodyPr/>
          <a:lstStyle/>
          <a:p>
            <a:pPr eaLnBrk="1" hangingPunct="1"/>
            <a:r>
              <a:rPr lang="en-US" altLang="en-US"/>
              <a:t>Links</a:t>
            </a:r>
          </a:p>
        </p:txBody>
      </p:sp>
      <p:sp>
        <p:nvSpPr>
          <p:cNvPr id="132098" name="Content Placeholder 2">
            <a:extLst>
              <a:ext uri="{FF2B5EF4-FFF2-40B4-BE49-F238E27FC236}">
                <a16:creationId xmlns:a16="http://schemas.microsoft.com/office/drawing/2014/main" id="{3948D0A8-E910-C348-BC63-DFB356093B86}"/>
              </a:ext>
            </a:extLst>
          </p:cNvPr>
          <p:cNvSpPr>
            <a:spLocks noGrp="1"/>
          </p:cNvSpPr>
          <p:nvPr>
            <p:ph idx="1"/>
          </p:nvPr>
        </p:nvSpPr>
        <p:spPr>
          <a:xfrm>
            <a:off x="762000" y="914400"/>
            <a:ext cx="7620000" cy="4906963"/>
          </a:xfrm>
        </p:spPr>
        <p:txBody>
          <a:bodyPr/>
          <a:lstStyle/>
          <a:p>
            <a:pPr eaLnBrk="1" hangingPunct="1">
              <a:buFont typeface="Arial" panose="020B0604020202020204" pitchFamily="34" charset="0"/>
              <a:buNone/>
            </a:pPr>
            <a:r>
              <a:rPr lang="en-US" altLang="en-US" b="1"/>
              <a:t>Missouri Job Centers</a:t>
            </a:r>
          </a:p>
          <a:p>
            <a:pPr algn="ctr" eaLnBrk="1" hangingPunct="1">
              <a:buFont typeface="Arial" panose="020B0604020202020204" pitchFamily="34" charset="0"/>
              <a:buNone/>
            </a:pPr>
            <a:endParaRPr lang="en-US" altLang="en-US"/>
          </a:p>
          <a:p>
            <a:pPr eaLnBrk="1" hangingPunct="1">
              <a:buFont typeface="Arial" panose="020B0604020202020204" pitchFamily="34" charset="0"/>
              <a:buNone/>
            </a:pPr>
            <a:r>
              <a:rPr lang="en-US" altLang="en-US" b="1"/>
              <a:t>Missouri Web Portal</a:t>
            </a:r>
          </a:p>
          <a:p>
            <a:pPr algn="ctr" eaLnBrk="1" hangingPunct="1">
              <a:buFont typeface="Arial" panose="020B0604020202020204" pitchFamily="34" charset="0"/>
              <a:buNone/>
            </a:pPr>
            <a:r>
              <a:rPr lang="en-US" altLang="en-US"/>
              <a:t>www.Jobs.Mo.Gov</a:t>
            </a:r>
          </a:p>
          <a:p>
            <a:pPr algn="ctr" eaLnBrk="1" hangingPunct="1">
              <a:buFont typeface="Arial" panose="020B0604020202020204" pitchFamily="34" charset="0"/>
              <a:buNone/>
            </a:pPr>
            <a:r>
              <a:rPr lang="en-US" altLang="en-US"/>
              <a:t>jobs.mo.gov/jobseeker/veteran-employment-services</a:t>
            </a:r>
          </a:p>
          <a:p>
            <a:pPr algn="ctr" eaLnBrk="1" hangingPunct="1">
              <a:buFont typeface="Arial" panose="020B0604020202020204" pitchFamily="34" charset="0"/>
              <a:buNone/>
            </a:pPr>
            <a:r>
              <a:rPr lang="en-US" altLang="en-US" b="1"/>
              <a:t>Military Job Portals</a:t>
            </a:r>
          </a:p>
          <a:p>
            <a:pPr algn="ctr" eaLnBrk="1" hangingPunct="1">
              <a:buFont typeface="Arial" panose="020B0604020202020204" pitchFamily="34" charset="0"/>
              <a:buNone/>
            </a:pPr>
            <a:r>
              <a:rPr lang="en-US" altLang="en-US"/>
              <a:t>www.H2H.jobs</a:t>
            </a:r>
          </a:p>
          <a:p>
            <a:pPr algn="ctr" eaLnBrk="1" hangingPunct="1">
              <a:buFont typeface="Arial" panose="020B0604020202020204" pitchFamily="34" charset="0"/>
              <a:buNone/>
            </a:pPr>
            <a:r>
              <a:rPr lang="en-US" altLang="en-US"/>
              <a:t>www.ESGR.mil/Missouri</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ED4E921E-6991-6142-AB32-5B57E40D9FD5}"/>
              </a:ext>
            </a:extLst>
          </p:cNvPr>
          <p:cNvSpPr>
            <a:spLocks noGrp="1"/>
          </p:cNvSpPr>
          <p:nvPr>
            <p:ph type="title"/>
          </p:nvPr>
        </p:nvSpPr>
        <p:spPr>
          <a:xfrm>
            <a:off x="876300" y="0"/>
            <a:ext cx="7391400" cy="1143000"/>
          </a:xfrm>
        </p:spPr>
        <p:txBody>
          <a:bodyPr/>
          <a:lstStyle/>
          <a:p>
            <a:pPr eaLnBrk="1" hangingPunct="1"/>
            <a:r>
              <a:rPr lang="en-US" altLang="en-US" sz="6000"/>
              <a:t>Questions?</a:t>
            </a:r>
          </a:p>
        </p:txBody>
      </p:sp>
      <p:grpSp>
        <p:nvGrpSpPr>
          <p:cNvPr id="133122" name="Group 15">
            <a:extLst>
              <a:ext uri="{FF2B5EF4-FFF2-40B4-BE49-F238E27FC236}">
                <a16:creationId xmlns:a16="http://schemas.microsoft.com/office/drawing/2014/main" id="{73228D4F-9C41-5546-AAB3-3A23A70338FD}"/>
              </a:ext>
            </a:extLst>
          </p:cNvPr>
          <p:cNvGrpSpPr>
            <a:grpSpLocks/>
          </p:cNvGrpSpPr>
          <p:nvPr/>
        </p:nvGrpSpPr>
        <p:grpSpPr bwMode="auto">
          <a:xfrm>
            <a:off x="838200" y="1295400"/>
            <a:ext cx="1981200" cy="3105150"/>
            <a:chOff x="914400" y="1600200"/>
            <a:chExt cx="1981200" cy="3105329"/>
          </a:xfrm>
        </p:grpSpPr>
        <p:pic>
          <p:nvPicPr>
            <p:cNvPr id="133129" name="Picture 8" descr="Facebook.png">
              <a:extLst>
                <a:ext uri="{FF2B5EF4-FFF2-40B4-BE49-F238E27FC236}">
                  <a16:creationId xmlns:a16="http://schemas.microsoft.com/office/drawing/2014/main" id="{7DB4443B-2420-4F44-AFBA-4212BA1515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1828800"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0" name="TextBox 10">
              <a:extLst>
                <a:ext uri="{FF2B5EF4-FFF2-40B4-BE49-F238E27FC236}">
                  <a16:creationId xmlns:a16="http://schemas.microsoft.com/office/drawing/2014/main" id="{9412170B-DD7A-134A-ABFE-A426DC2195EB}"/>
                </a:ext>
              </a:extLst>
            </p:cNvPr>
            <p:cNvSpPr txBox="1">
              <a:spLocks noChangeArrowheads="1"/>
            </p:cNvSpPr>
            <p:nvPr/>
          </p:nvSpPr>
          <p:spPr bwMode="auto">
            <a:xfrm>
              <a:off x="990600" y="3505200"/>
              <a:ext cx="190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Missouri</a:t>
              </a:r>
            </a:p>
            <a:p>
              <a:pPr algn="ctr" eaLnBrk="1" hangingPunct="1">
                <a:spcBef>
                  <a:spcPct val="0"/>
                </a:spcBef>
                <a:buFontTx/>
                <a:buNone/>
              </a:pPr>
              <a:r>
                <a:rPr lang="en-US" altLang="en-US" sz="2400"/>
                <a:t>Workforce</a:t>
              </a:r>
            </a:p>
            <a:p>
              <a:pPr algn="ctr" eaLnBrk="1" hangingPunct="1">
                <a:spcBef>
                  <a:spcPct val="0"/>
                </a:spcBef>
                <a:buFontTx/>
                <a:buNone/>
              </a:pPr>
              <a:r>
                <a:rPr lang="en-US" altLang="en-US" sz="2400"/>
                <a:t>Development</a:t>
              </a:r>
              <a:r>
                <a:rPr lang="en-US" altLang="en-US" sz="1800"/>
                <a:t> </a:t>
              </a:r>
            </a:p>
          </p:txBody>
        </p:sp>
      </p:grpSp>
      <p:grpSp>
        <p:nvGrpSpPr>
          <p:cNvPr id="133123" name="Group 16">
            <a:extLst>
              <a:ext uri="{FF2B5EF4-FFF2-40B4-BE49-F238E27FC236}">
                <a16:creationId xmlns:a16="http://schemas.microsoft.com/office/drawing/2014/main" id="{84A21B50-DC55-0543-976C-8347D29D99D0}"/>
              </a:ext>
            </a:extLst>
          </p:cNvPr>
          <p:cNvGrpSpPr>
            <a:grpSpLocks/>
          </p:cNvGrpSpPr>
          <p:nvPr/>
        </p:nvGrpSpPr>
        <p:grpSpPr bwMode="auto">
          <a:xfrm>
            <a:off x="3124200" y="1295400"/>
            <a:ext cx="2514600" cy="2366963"/>
            <a:chOff x="3352800" y="1600200"/>
            <a:chExt cx="2514600" cy="2366665"/>
          </a:xfrm>
        </p:grpSpPr>
        <p:pic>
          <p:nvPicPr>
            <p:cNvPr id="133127" name="Picture 7" descr="Twitter 01.png">
              <a:extLst>
                <a:ext uri="{FF2B5EF4-FFF2-40B4-BE49-F238E27FC236}">
                  <a16:creationId xmlns:a16="http://schemas.microsoft.com/office/drawing/2014/main" id="{716B1D05-B785-FD40-B9A5-18F87B500C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00200"/>
              <a:ext cx="1828800"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8" name="TextBox 11">
              <a:extLst>
                <a:ext uri="{FF2B5EF4-FFF2-40B4-BE49-F238E27FC236}">
                  <a16:creationId xmlns:a16="http://schemas.microsoft.com/office/drawing/2014/main" id="{5BBFBCC2-F689-3E46-B35E-5ECAC2E9BF88}"/>
                </a:ext>
              </a:extLst>
            </p:cNvPr>
            <p:cNvSpPr txBox="1">
              <a:spLocks noChangeArrowheads="1"/>
            </p:cNvSpPr>
            <p:nvPr/>
          </p:nvSpPr>
          <p:spPr bwMode="auto">
            <a:xfrm>
              <a:off x="3352800" y="3505200"/>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@ShowMeHeroes</a:t>
              </a:r>
            </a:p>
          </p:txBody>
        </p:sp>
      </p:grpSp>
      <p:grpSp>
        <p:nvGrpSpPr>
          <p:cNvPr id="133124" name="Group 16">
            <a:extLst>
              <a:ext uri="{FF2B5EF4-FFF2-40B4-BE49-F238E27FC236}">
                <a16:creationId xmlns:a16="http://schemas.microsoft.com/office/drawing/2014/main" id="{0251B982-1A93-994B-A22E-9E22BED8FB03}"/>
              </a:ext>
            </a:extLst>
          </p:cNvPr>
          <p:cNvGrpSpPr>
            <a:grpSpLocks/>
          </p:cNvGrpSpPr>
          <p:nvPr/>
        </p:nvGrpSpPr>
        <p:grpSpPr bwMode="auto">
          <a:xfrm>
            <a:off x="5943600" y="1295400"/>
            <a:ext cx="2514600" cy="2443163"/>
            <a:chOff x="3352800" y="1524000"/>
            <a:chExt cx="2514600" cy="2442865"/>
          </a:xfrm>
        </p:grpSpPr>
        <p:pic>
          <p:nvPicPr>
            <p:cNvPr id="133125" name="Picture 14" descr="Twitter 01.png">
              <a:extLst>
                <a:ext uri="{FF2B5EF4-FFF2-40B4-BE49-F238E27FC236}">
                  <a16:creationId xmlns:a16="http://schemas.microsoft.com/office/drawing/2014/main" id="{C7D73EB5-DC50-4A48-894D-C456883147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524000"/>
              <a:ext cx="1828800"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6" name="TextBox 15">
              <a:extLst>
                <a:ext uri="{FF2B5EF4-FFF2-40B4-BE49-F238E27FC236}">
                  <a16:creationId xmlns:a16="http://schemas.microsoft.com/office/drawing/2014/main" id="{7E23A0B0-8077-9B4B-8430-4D384C6EC90D}"/>
                </a:ext>
              </a:extLst>
            </p:cNvPr>
            <p:cNvSpPr txBox="1">
              <a:spLocks noChangeArrowheads="1"/>
            </p:cNvSpPr>
            <p:nvPr/>
          </p:nvSpPr>
          <p:spPr bwMode="auto">
            <a:xfrm>
              <a:off x="3352800" y="3505200"/>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@JobsMoGov</a:t>
              </a:r>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88015193-10F2-DF48-AED5-E5B268EF2C87}"/>
              </a:ext>
            </a:extLst>
          </p:cNvPr>
          <p:cNvSpPr>
            <a:spLocks noGrp="1"/>
          </p:cNvSpPr>
          <p:nvPr>
            <p:ph type="title"/>
          </p:nvPr>
        </p:nvSpPr>
        <p:spPr>
          <a:xfrm>
            <a:off x="457200" y="0"/>
            <a:ext cx="8229600" cy="1143000"/>
          </a:xfrm>
        </p:spPr>
        <p:txBody>
          <a:bodyPr/>
          <a:lstStyle/>
          <a:p>
            <a:pPr eaLnBrk="1" hangingPunct="1"/>
            <a:r>
              <a:rPr lang="en-US" altLang="en-US"/>
              <a:t>Presentation Developed by: </a:t>
            </a:r>
          </a:p>
        </p:txBody>
      </p:sp>
      <p:pic>
        <p:nvPicPr>
          <p:cNvPr id="135170" name="Content Placeholder 3" descr="SLATE for IPAD_1.jpg">
            <a:extLst>
              <a:ext uri="{FF2B5EF4-FFF2-40B4-BE49-F238E27FC236}">
                <a16:creationId xmlns:a16="http://schemas.microsoft.com/office/drawing/2014/main" id="{0B6A280E-90A9-344C-B5C1-B24F4D76AB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9926"/>
          <a:stretch>
            <a:fillRect/>
          </a:stretch>
        </p:blipFill>
        <p:spPr>
          <a:xfrm>
            <a:off x="1600200" y="1066800"/>
            <a:ext cx="5857875" cy="36242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26AB6706-0B49-AB4F-A6BF-F6797F2E1AEA}"/>
              </a:ext>
            </a:extLst>
          </p:cNvPr>
          <p:cNvSpPr>
            <a:spLocks noGrp="1"/>
          </p:cNvSpPr>
          <p:nvPr>
            <p:ph type="title"/>
          </p:nvPr>
        </p:nvSpPr>
        <p:spPr/>
        <p:txBody>
          <a:bodyPr/>
          <a:lstStyle/>
          <a:p>
            <a:pPr eaLnBrk="1" hangingPunct="1"/>
            <a:r>
              <a:rPr lang="en-US" altLang="en-US"/>
              <a:t>Insert Service and Title</a:t>
            </a:r>
          </a:p>
        </p:txBody>
      </p:sp>
      <p:pic>
        <p:nvPicPr>
          <p:cNvPr id="30722" name="Picture 2">
            <a:extLst>
              <a:ext uri="{FF2B5EF4-FFF2-40B4-BE49-F238E27FC236}">
                <a16:creationId xmlns:a16="http://schemas.microsoft.com/office/drawing/2014/main" id="{E3C31BE4-787B-CA44-B0B0-2CB1C3513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9"/>
          <a:stretch>
            <a:fillRect/>
          </a:stretch>
        </p:blipFill>
        <p:spPr bwMode="auto">
          <a:xfrm>
            <a:off x="3657600" y="1905000"/>
            <a:ext cx="4446588" cy="1619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3" name="Picture 3">
            <a:extLst>
              <a:ext uri="{FF2B5EF4-FFF2-40B4-BE49-F238E27FC236}">
                <a16:creationId xmlns:a16="http://schemas.microsoft.com/office/drawing/2014/main" id="{C4AA841B-0A0F-4244-B738-1102D8643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0"/>
            <a:ext cx="44958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8CAB40D7-87E4-7B45-AF26-DD78CAFCF174}"/>
              </a:ext>
            </a:extLst>
          </p:cNvPr>
          <p:cNvCxnSpPr/>
          <p:nvPr/>
        </p:nvCxnSpPr>
        <p:spPr>
          <a:xfrm flipV="1">
            <a:off x="2590800" y="3048000"/>
            <a:ext cx="13716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6133CD4-B6F9-6C40-AC6D-F3B4BD35A893}"/>
              </a:ext>
            </a:extLst>
          </p:cNvPr>
          <p:cNvCxnSpPr/>
          <p:nvPr/>
        </p:nvCxnSpPr>
        <p:spPr>
          <a:xfrm>
            <a:off x="2590800" y="3581400"/>
            <a:ext cx="1524000" cy="1371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26" name="TextBox 12">
            <a:extLst>
              <a:ext uri="{FF2B5EF4-FFF2-40B4-BE49-F238E27FC236}">
                <a16:creationId xmlns:a16="http://schemas.microsoft.com/office/drawing/2014/main" id="{68481F53-7ADB-1947-B854-A2D4A3B9F28E}"/>
              </a:ext>
            </a:extLst>
          </p:cNvPr>
          <p:cNvSpPr txBox="1">
            <a:spLocks noChangeArrowheads="1"/>
          </p:cNvSpPr>
          <p:nvPr/>
        </p:nvSpPr>
        <p:spPr bwMode="auto">
          <a:xfrm>
            <a:off x="1600200" y="3352800"/>
            <a:ext cx="9906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9D760161-2BFB-DC40-A819-6CD344B9E86C}"/>
              </a:ext>
            </a:extLst>
          </p:cNvPr>
          <p:cNvSpPr>
            <a:spLocks noGrp="1"/>
          </p:cNvSpPr>
          <p:nvPr>
            <p:ph type="title"/>
          </p:nvPr>
        </p:nvSpPr>
        <p:spPr/>
        <p:txBody>
          <a:bodyPr/>
          <a:lstStyle/>
          <a:p>
            <a:pPr eaLnBrk="1" hangingPunct="1"/>
            <a:r>
              <a:rPr lang="en-US" altLang="en-US"/>
              <a:t>Choose the Closest</a:t>
            </a:r>
          </a:p>
        </p:txBody>
      </p:sp>
      <p:pic>
        <p:nvPicPr>
          <p:cNvPr id="31746" name="Picture 2">
            <a:extLst>
              <a:ext uri="{FF2B5EF4-FFF2-40B4-BE49-F238E27FC236}">
                <a16:creationId xmlns:a16="http://schemas.microsoft.com/office/drawing/2014/main" id="{5EF2A339-766C-2D45-B6BC-AD9567F87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75638" cy="391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8B67561-B235-4344-96AB-456191A8F97D}"/>
              </a:ext>
            </a:extLst>
          </p:cNvPr>
          <p:cNvSpPr/>
          <p:nvPr/>
        </p:nvSpPr>
        <p:spPr>
          <a:xfrm>
            <a:off x="2438400" y="4419600"/>
            <a:ext cx="25146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Arrow Connector 5">
            <a:extLst>
              <a:ext uri="{FF2B5EF4-FFF2-40B4-BE49-F238E27FC236}">
                <a16:creationId xmlns:a16="http://schemas.microsoft.com/office/drawing/2014/main" id="{09EC4946-B0DB-764B-9084-A0674CBA424F}"/>
              </a:ext>
            </a:extLst>
          </p:cNvPr>
          <p:cNvCxnSpPr/>
          <p:nvPr/>
        </p:nvCxnSpPr>
        <p:spPr>
          <a:xfrm>
            <a:off x="457200" y="3505200"/>
            <a:ext cx="1828800"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5745D02-2AE2-F042-90F1-8125AF569E48}"/>
              </a:ext>
            </a:extLst>
          </p:cNvPr>
          <p:cNvSpPr>
            <a:spLocks noGrp="1"/>
          </p:cNvSpPr>
          <p:nvPr>
            <p:ph type="title"/>
          </p:nvPr>
        </p:nvSpPr>
        <p:spPr/>
        <p:txBody>
          <a:bodyPr/>
          <a:lstStyle/>
          <a:p>
            <a:pPr eaLnBrk="1" hangingPunct="1"/>
            <a:r>
              <a:rPr lang="en-US" altLang="en-US"/>
              <a:t>Copy and Paste to Word Document</a:t>
            </a:r>
          </a:p>
        </p:txBody>
      </p:sp>
      <p:pic>
        <p:nvPicPr>
          <p:cNvPr id="32770" name="Picture 2">
            <a:extLst>
              <a:ext uri="{FF2B5EF4-FFF2-40B4-BE49-F238E27FC236}">
                <a16:creationId xmlns:a16="http://schemas.microsoft.com/office/drawing/2014/main" id="{9C6F2FCC-150A-4E40-9AEA-1D06E2AD8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633538"/>
            <a:ext cx="8818563" cy="3590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1E6ED6B2-D2CD-C445-A8A8-9889D1C3197A}"/>
              </a:ext>
            </a:extLst>
          </p:cNvPr>
          <p:cNvSpPr>
            <a:spLocks noGrp="1"/>
          </p:cNvSpPr>
          <p:nvPr>
            <p:ph type="title"/>
          </p:nvPr>
        </p:nvSpPr>
        <p:spPr/>
        <p:txBody>
          <a:bodyPr/>
          <a:lstStyle/>
          <a:p>
            <a:pPr eaLnBrk="1" hangingPunct="1"/>
            <a:r>
              <a:rPr lang="en-US" altLang="en-US"/>
              <a:t>Remove the Pluses</a:t>
            </a:r>
          </a:p>
        </p:txBody>
      </p:sp>
      <p:pic>
        <p:nvPicPr>
          <p:cNvPr id="33794" name="Picture 2">
            <a:extLst>
              <a:ext uri="{FF2B5EF4-FFF2-40B4-BE49-F238E27FC236}">
                <a16:creationId xmlns:a16="http://schemas.microsoft.com/office/drawing/2014/main" id="{76BC4212-6612-7745-9D7A-74CF41295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271588"/>
            <a:ext cx="8408987" cy="4314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5ADA661C-3E08-1348-B265-BC0492EEAA79}"/>
              </a:ext>
            </a:extLst>
          </p:cNvPr>
          <p:cNvSpPr>
            <a:spLocks noGrp="1"/>
          </p:cNvSpPr>
          <p:nvPr>
            <p:ph type="title"/>
          </p:nvPr>
        </p:nvSpPr>
        <p:spPr/>
        <p:txBody>
          <a:bodyPr/>
          <a:lstStyle/>
          <a:p>
            <a:pPr eaLnBrk="1" hangingPunct="1"/>
            <a:r>
              <a:rPr lang="en-US" altLang="en-US"/>
              <a:t>Change Wording to fit You</a:t>
            </a:r>
          </a:p>
        </p:txBody>
      </p:sp>
      <p:sp>
        <p:nvSpPr>
          <p:cNvPr id="3" name="Content Placeholder 2">
            <a:extLst>
              <a:ext uri="{FF2B5EF4-FFF2-40B4-BE49-F238E27FC236}">
                <a16:creationId xmlns:a16="http://schemas.microsoft.com/office/drawing/2014/main" id="{4E477628-AF5D-C34E-9050-9B654B941CF7}"/>
              </a:ext>
            </a:extLst>
          </p:cNvPr>
          <p:cNvSpPr>
            <a:spLocks noGrp="1"/>
          </p:cNvSpPr>
          <p:nvPr>
            <p:ph idx="1"/>
          </p:nvPr>
        </p:nvSpPr>
        <p:spPr>
          <a:extLst/>
        </p:spPr>
        <p:txBody>
          <a:bodyPr rtlCol="0">
            <a:normAutofit/>
          </a:bodyPr>
          <a:lstStyle/>
          <a:p>
            <a:pPr eaLnBrk="1" fontAlgn="auto" hangingPunct="1">
              <a:spcAft>
                <a:spcPts val="0"/>
              </a:spcAft>
              <a:defRPr/>
            </a:pPr>
            <a:r>
              <a:rPr lang="en-US" dirty="0"/>
              <a:t>Perform </a:t>
            </a:r>
            <a:r>
              <a:rPr lang="en-US" strike="sngStrike" dirty="0"/>
              <a:t>or direct</a:t>
            </a:r>
            <a:r>
              <a:rPr lang="en-US" dirty="0"/>
              <a:t> inventory investigations in response </a:t>
            </a:r>
            <a:r>
              <a:rPr lang="en-US" strike="sngStrike" dirty="0"/>
              <a:t>to</a:t>
            </a:r>
            <a:r>
              <a:rPr lang="en-US" dirty="0"/>
              <a:t> shrink results outside of acceptable ranges.</a:t>
            </a:r>
          </a:p>
          <a:p>
            <a:pPr eaLnBrk="1" fontAlgn="auto" hangingPunct="1">
              <a:spcAft>
                <a:spcPts val="0"/>
              </a:spcAft>
              <a:defRPr/>
            </a:pPr>
            <a:endParaRPr lang="en-US" dirty="0"/>
          </a:p>
          <a:p>
            <a:pPr eaLnBrk="1" fontAlgn="auto" hangingPunct="1">
              <a:spcAft>
                <a:spcPts val="0"/>
              </a:spcAft>
              <a:defRPr/>
            </a:pPr>
            <a:r>
              <a:rPr lang="en-US" dirty="0"/>
              <a:t>Perform</a:t>
            </a:r>
            <a:r>
              <a:rPr lang="en-US" dirty="0">
                <a:solidFill>
                  <a:srgbClr val="FF0000"/>
                </a:solidFill>
              </a:rPr>
              <a:t>ed</a:t>
            </a:r>
            <a:r>
              <a:rPr lang="en-US" dirty="0"/>
              <a:t> inventory investigations </a:t>
            </a:r>
            <a:r>
              <a:rPr lang="en-US" dirty="0">
                <a:solidFill>
                  <a:srgbClr val="FF0000"/>
                </a:solidFill>
              </a:rPr>
              <a:t>at the local post exchange</a:t>
            </a:r>
            <a:r>
              <a:rPr lang="en-US" dirty="0"/>
              <a:t> in </a:t>
            </a:r>
            <a:r>
              <a:rPr lang="en-US" dirty="0">
                <a:solidFill>
                  <a:srgbClr val="FF0000"/>
                </a:solidFill>
              </a:rPr>
              <a:t>response to management’s discovery of</a:t>
            </a:r>
            <a:r>
              <a:rPr lang="en-US" dirty="0"/>
              <a:t> shrink results outside of acceptable ranges.</a:t>
            </a:r>
          </a:p>
          <a:p>
            <a:pPr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0F8274AD-17B4-EE47-9E84-DB1EE9BC8D3E}"/>
              </a:ext>
            </a:extLst>
          </p:cNvPr>
          <p:cNvSpPr>
            <a:spLocks noGrp="1"/>
          </p:cNvSpPr>
          <p:nvPr>
            <p:ph type="title"/>
          </p:nvPr>
        </p:nvSpPr>
        <p:spPr>
          <a:xfrm>
            <a:off x="762000" y="0"/>
            <a:ext cx="7620000" cy="1143000"/>
          </a:xfrm>
        </p:spPr>
        <p:txBody>
          <a:bodyPr/>
          <a:lstStyle/>
          <a:p>
            <a:pPr eaLnBrk="1" hangingPunct="1"/>
            <a:r>
              <a:rPr lang="en-US" altLang="en-US"/>
              <a:t>Skills Gap Analysis</a:t>
            </a:r>
          </a:p>
        </p:txBody>
      </p:sp>
      <p:sp>
        <p:nvSpPr>
          <p:cNvPr id="5" name="Content Placeholder 4">
            <a:extLst>
              <a:ext uri="{FF2B5EF4-FFF2-40B4-BE49-F238E27FC236}">
                <a16:creationId xmlns:a16="http://schemas.microsoft.com/office/drawing/2014/main" id="{495C697A-C0A8-6640-B4BE-7D50CC0524BD}"/>
              </a:ext>
            </a:extLst>
          </p:cNvPr>
          <p:cNvSpPr>
            <a:spLocks noGrp="1"/>
          </p:cNvSpPr>
          <p:nvPr>
            <p:ph idx="1"/>
          </p:nvPr>
        </p:nvSpPr>
        <p:spPr>
          <a:xfrm>
            <a:off x="838200" y="1295400"/>
            <a:ext cx="7467600" cy="4800600"/>
          </a:xfrm>
        </p:spPr>
        <p:txBody>
          <a:bodyPr/>
          <a:lstStyle/>
          <a:p>
            <a:pPr eaLnBrk="1" hangingPunct="1"/>
            <a:r>
              <a:rPr lang="en-US" altLang="en-US"/>
              <a:t>Why</a:t>
            </a:r>
          </a:p>
          <a:p>
            <a:pPr lvl="1" eaLnBrk="1" hangingPunct="1"/>
            <a:r>
              <a:rPr lang="en-US" altLang="en-US"/>
              <a:t>Determine if the skills you possess meet the skill required for your industry</a:t>
            </a:r>
          </a:p>
          <a:p>
            <a:pPr eaLnBrk="1" hangingPunct="1"/>
            <a:r>
              <a:rPr lang="en-US" altLang="en-US"/>
              <a:t>Employer’s Perspective</a:t>
            </a:r>
          </a:p>
          <a:p>
            <a:pPr lvl="1" eaLnBrk="1" hangingPunct="1"/>
            <a:r>
              <a:rPr lang="en-US" altLang="en-US"/>
              <a:t>#1 Complaint from employers:</a:t>
            </a:r>
          </a:p>
          <a:p>
            <a:pPr lvl="2" eaLnBrk="1" hangingPunct="1"/>
            <a:r>
              <a:rPr lang="en-US" altLang="en-US" sz="2800"/>
              <a:t>Job seekers do not articulate their skills</a:t>
            </a:r>
          </a:p>
          <a:p>
            <a:pPr lvl="3" eaLnBrk="1" hangingPunct="1"/>
            <a:r>
              <a:rPr lang="en-US" altLang="en-US" sz="2400"/>
              <a:t>Resume</a:t>
            </a:r>
          </a:p>
          <a:p>
            <a:pPr lvl="3" eaLnBrk="1" hangingPunct="1"/>
            <a:r>
              <a:rPr lang="en-US" altLang="en-US" sz="2400"/>
              <a:t>Interview</a:t>
            </a:r>
          </a:p>
          <a:p>
            <a:pPr lvl="3" eaLnBrk="1" hangingPunct="1"/>
            <a:r>
              <a:rPr lang="en-US" altLang="en-US" sz="2400"/>
              <a:t>Social Media</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A4A57D3F-205C-114C-87B2-1EB6A27A0DAE}"/>
              </a:ext>
            </a:extLst>
          </p:cNvPr>
          <p:cNvSpPr>
            <a:spLocks noGrp="1"/>
          </p:cNvSpPr>
          <p:nvPr>
            <p:ph type="title"/>
          </p:nvPr>
        </p:nvSpPr>
        <p:spPr>
          <a:xfrm>
            <a:off x="762000" y="0"/>
            <a:ext cx="7620000" cy="1143000"/>
          </a:xfrm>
        </p:spPr>
        <p:txBody>
          <a:bodyPr/>
          <a:lstStyle/>
          <a:p>
            <a:pPr eaLnBrk="1" hangingPunct="1"/>
            <a:r>
              <a:rPr lang="en-US" altLang="en-US"/>
              <a:t>CareerOneStop.org</a:t>
            </a:r>
          </a:p>
        </p:txBody>
      </p:sp>
      <p:pic>
        <p:nvPicPr>
          <p:cNvPr id="37890" name="Picture 2">
            <a:extLst>
              <a:ext uri="{FF2B5EF4-FFF2-40B4-BE49-F238E27FC236}">
                <a16:creationId xmlns:a16="http://schemas.microsoft.com/office/drawing/2014/main" id="{CAC88F2A-1A1C-6140-B3D9-F7012491F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0600"/>
            <a:ext cx="6629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F5DDEB8-CDCD-0A4F-B575-C15104D65F3F}"/>
              </a:ext>
            </a:extLst>
          </p:cNvPr>
          <p:cNvSpPr>
            <a:spLocks noGrp="1"/>
          </p:cNvSpPr>
          <p:nvPr>
            <p:ph type="title"/>
          </p:nvPr>
        </p:nvSpPr>
        <p:spPr>
          <a:xfrm>
            <a:off x="762000" y="0"/>
            <a:ext cx="7620000" cy="1143000"/>
          </a:xfrm>
        </p:spPr>
        <p:txBody>
          <a:bodyPr/>
          <a:lstStyle/>
          <a:p>
            <a:pPr eaLnBrk="1" hangingPunct="1"/>
            <a:r>
              <a:rPr lang="en-US" altLang="en-US"/>
              <a:t>CareerOneStop.org</a:t>
            </a:r>
          </a:p>
        </p:txBody>
      </p:sp>
      <p:pic>
        <p:nvPicPr>
          <p:cNvPr id="39938" name="Picture 2">
            <a:extLst>
              <a:ext uri="{FF2B5EF4-FFF2-40B4-BE49-F238E27FC236}">
                <a16:creationId xmlns:a16="http://schemas.microsoft.com/office/drawing/2014/main" id="{751B529D-4A68-B24B-B06A-54A8AA4B1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57" t="9218" r="35904" b="25331"/>
          <a:stretch>
            <a:fillRect/>
          </a:stretch>
        </p:blipFill>
        <p:spPr bwMode="auto">
          <a:xfrm>
            <a:off x="1393825" y="1066800"/>
            <a:ext cx="6759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C580AC09-DD76-0D40-B9C0-7060FF0DF082}"/>
              </a:ext>
            </a:extLst>
          </p:cNvPr>
          <p:cNvSpPr>
            <a:spLocks noGrp="1"/>
          </p:cNvSpPr>
          <p:nvPr>
            <p:ph type="title"/>
          </p:nvPr>
        </p:nvSpPr>
        <p:spPr>
          <a:xfrm>
            <a:off x="762000" y="0"/>
            <a:ext cx="7620000" cy="1143000"/>
          </a:xfrm>
        </p:spPr>
        <p:txBody>
          <a:bodyPr/>
          <a:lstStyle/>
          <a:p>
            <a:pPr eaLnBrk="1" hangingPunct="1"/>
            <a:r>
              <a:rPr lang="en-US" altLang="en-US"/>
              <a:t>CareerOneStop.org</a:t>
            </a:r>
          </a:p>
        </p:txBody>
      </p:sp>
      <p:pic>
        <p:nvPicPr>
          <p:cNvPr id="41986" name="Picture 2">
            <a:extLst>
              <a:ext uri="{FF2B5EF4-FFF2-40B4-BE49-F238E27FC236}">
                <a16:creationId xmlns:a16="http://schemas.microsoft.com/office/drawing/2014/main" id="{57FD40E7-E494-2D4C-957B-47F7E0D10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974013"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BF404B57-6D95-1341-931E-F884F48A0763}"/>
              </a:ext>
            </a:extLst>
          </p:cNvPr>
          <p:cNvSpPr>
            <a:spLocks noGrp="1"/>
          </p:cNvSpPr>
          <p:nvPr>
            <p:ph type="title"/>
          </p:nvPr>
        </p:nvSpPr>
        <p:spPr>
          <a:xfrm>
            <a:off x="914400" y="0"/>
            <a:ext cx="7620000" cy="1143000"/>
          </a:xfrm>
        </p:spPr>
        <p:txBody>
          <a:bodyPr/>
          <a:lstStyle/>
          <a:p>
            <a:pPr eaLnBrk="1" hangingPunct="1"/>
            <a:r>
              <a:rPr lang="en-US" altLang="en-US"/>
              <a:t>Facilitators</a:t>
            </a:r>
          </a:p>
        </p:txBody>
      </p:sp>
      <p:sp>
        <p:nvSpPr>
          <p:cNvPr id="3" name="Content Placeholder 2">
            <a:extLst>
              <a:ext uri="{FF2B5EF4-FFF2-40B4-BE49-F238E27FC236}">
                <a16:creationId xmlns:a16="http://schemas.microsoft.com/office/drawing/2014/main" id="{3760D545-6C5E-544B-A73F-0006D4DEEF8F}"/>
              </a:ext>
            </a:extLst>
          </p:cNvPr>
          <p:cNvSpPr>
            <a:spLocks noGrp="1"/>
          </p:cNvSpPr>
          <p:nvPr>
            <p:ph idx="1"/>
          </p:nvPr>
        </p:nvSpPr>
        <p:spPr>
          <a:xfrm>
            <a:off x="1143000" y="1981200"/>
            <a:ext cx="7391400" cy="3657600"/>
          </a:xfrm>
        </p:spPr>
        <p:txBody>
          <a:bodyPr rtlCol="0">
            <a:normAutofit/>
          </a:bodyPr>
          <a:lstStyle/>
          <a:p>
            <a:pPr eaLnBrk="1" fontAlgn="auto" hangingPunct="1">
              <a:spcAft>
                <a:spcPts val="0"/>
              </a:spcAft>
              <a:defRPr/>
            </a:pPr>
            <a:r>
              <a:rPr lang="en-US" dirty="0">
                <a:effectLst>
                  <a:outerShdw blurRad="50800" dist="38100" dir="2700000" algn="tl" rotWithShape="0">
                    <a:prstClr val="black">
                      <a:alpha val="40000"/>
                    </a:prstClr>
                  </a:outerShdw>
                </a:effectLst>
              </a:rPr>
              <a:t>Gary Jensen, (Army)</a:t>
            </a:r>
          </a:p>
          <a:p>
            <a:pPr lvl="1" eaLnBrk="1" fontAlgn="auto" hangingPunct="1">
              <a:spcAft>
                <a:spcPts val="0"/>
              </a:spcAft>
              <a:buFont typeface="Arial" panose="020B0604020202020204" pitchFamily="34" charset="0"/>
              <a:buNone/>
              <a:defRPr/>
            </a:pPr>
            <a:r>
              <a:rPr lang="en-US" sz="2400" dirty="0">
                <a:effectLst>
                  <a:outerShdw blurRad="50800" dist="38100" dir="2700000" algn="tl" rotWithShape="0">
                    <a:prstClr val="black">
                      <a:alpha val="40000"/>
                    </a:prstClr>
                  </a:outerShdw>
                </a:effectLst>
              </a:rPr>
              <a:t>Missouri Workforce Training Technician</a:t>
            </a:r>
          </a:p>
          <a:p>
            <a:pPr eaLnBrk="1" fontAlgn="auto" hangingPunct="1">
              <a:spcAft>
                <a:spcPts val="0"/>
              </a:spcAft>
              <a:buFont typeface="Arial" panose="020B0604020202020204" pitchFamily="34" charset="0"/>
              <a:buNone/>
              <a:defRPr/>
            </a:pPr>
            <a:endParaRPr lang="en-US" sz="2400" dirty="0">
              <a:effectLst>
                <a:outerShdw blurRad="50800" dist="38100" dir="2700000" algn="tl" rotWithShape="0">
                  <a:prstClr val="black">
                    <a:alpha val="40000"/>
                  </a:prstClr>
                </a:outerShdw>
              </a:effectLst>
            </a:endParaRPr>
          </a:p>
          <a:p>
            <a:pPr lvl="1" eaLnBrk="1" fontAlgn="auto" hangingPunct="1">
              <a:spcAft>
                <a:spcPts val="0"/>
              </a:spcAft>
              <a:defRPr/>
            </a:pPr>
            <a:endParaRPr lang="en-US" sz="18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5305CC71-5486-FA41-AFBB-A586BCBB791C}"/>
              </a:ext>
            </a:extLst>
          </p:cNvPr>
          <p:cNvSpPr>
            <a:spLocks noGrp="1"/>
          </p:cNvSpPr>
          <p:nvPr>
            <p:ph type="title"/>
          </p:nvPr>
        </p:nvSpPr>
        <p:spPr/>
        <p:txBody>
          <a:bodyPr/>
          <a:lstStyle/>
          <a:p>
            <a:pPr eaLnBrk="1" hangingPunct="1"/>
            <a:r>
              <a:rPr lang="en-US" altLang="en-US"/>
              <a:t>Select Skills Profiler</a:t>
            </a:r>
          </a:p>
        </p:txBody>
      </p:sp>
      <p:pic>
        <p:nvPicPr>
          <p:cNvPr id="44034" name="Picture 2">
            <a:extLst>
              <a:ext uri="{FF2B5EF4-FFF2-40B4-BE49-F238E27FC236}">
                <a16:creationId xmlns:a16="http://schemas.microsoft.com/office/drawing/2014/main" id="{C5275216-5886-5742-AD0F-0CA5CBFA6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4265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B267788B-10D4-C84B-B6C9-7728C6EFBDB4}"/>
              </a:ext>
            </a:extLst>
          </p:cNvPr>
          <p:cNvCxnSpPr/>
          <p:nvPr/>
        </p:nvCxnSpPr>
        <p:spPr>
          <a:xfrm>
            <a:off x="533400" y="1600200"/>
            <a:ext cx="2667000" cy="2514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F3B7F7C-44E5-BC4B-B97B-39CAF0A06B3F}"/>
              </a:ext>
            </a:extLst>
          </p:cNvPr>
          <p:cNvSpPr/>
          <p:nvPr/>
        </p:nvSpPr>
        <p:spPr>
          <a:xfrm>
            <a:off x="3200400" y="4267200"/>
            <a:ext cx="9906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BB02F6F4-352B-5C4D-BAD4-128C7D37A869}"/>
              </a:ext>
            </a:extLst>
          </p:cNvPr>
          <p:cNvSpPr>
            <a:spLocks noGrp="1"/>
          </p:cNvSpPr>
          <p:nvPr>
            <p:ph type="title"/>
          </p:nvPr>
        </p:nvSpPr>
        <p:spPr/>
        <p:txBody>
          <a:bodyPr/>
          <a:lstStyle/>
          <a:p>
            <a:pPr eaLnBrk="1" hangingPunct="1"/>
            <a:r>
              <a:rPr lang="en-US" altLang="en-US"/>
              <a:t>Select the Job you Want </a:t>
            </a:r>
          </a:p>
        </p:txBody>
      </p:sp>
      <p:pic>
        <p:nvPicPr>
          <p:cNvPr id="45058" name="Picture 3">
            <a:extLst>
              <a:ext uri="{FF2B5EF4-FFF2-40B4-BE49-F238E27FC236}">
                <a16:creationId xmlns:a16="http://schemas.microsoft.com/office/drawing/2014/main" id="{C7F39626-633A-CA40-BBB1-CB3AB7709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54150"/>
            <a:ext cx="8834438"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D53921FA-0CAF-DE42-9DAF-A6024BDBC44E}"/>
              </a:ext>
            </a:extLst>
          </p:cNvPr>
          <p:cNvCxnSpPr/>
          <p:nvPr/>
        </p:nvCxnSpPr>
        <p:spPr>
          <a:xfrm>
            <a:off x="533400" y="1600200"/>
            <a:ext cx="3048000" cy="3352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79B39-62CC-8945-97E5-7A73EBC8B86D}"/>
              </a:ext>
            </a:extLst>
          </p:cNvPr>
          <p:cNvSpPr/>
          <p:nvPr/>
        </p:nvSpPr>
        <p:spPr>
          <a:xfrm>
            <a:off x="3733800" y="5105400"/>
            <a:ext cx="20574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65D86051-75CF-6B4F-8076-9A49937B5A6A}"/>
              </a:ext>
            </a:extLst>
          </p:cNvPr>
          <p:cNvSpPr/>
          <p:nvPr/>
        </p:nvSpPr>
        <p:spPr>
          <a:xfrm>
            <a:off x="6705600" y="5715000"/>
            <a:ext cx="9906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5CF348DE-4006-8A40-B1DD-4DE9F2E4DC6B}"/>
              </a:ext>
            </a:extLst>
          </p:cNvPr>
          <p:cNvSpPr>
            <a:spLocks noGrp="1"/>
          </p:cNvSpPr>
          <p:nvPr>
            <p:ph type="title"/>
          </p:nvPr>
        </p:nvSpPr>
        <p:spPr/>
        <p:txBody>
          <a:bodyPr/>
          <a:lstStyle/>
          <a:p>
            <a:pPr eaLnBrk="1" hangingPunct="1"/>
            <a:r>
              <a:rPr lang="en-US" altLang="en-US"/>
              <a:t>Select the one that is closest</a:t>
            </a:r>
          </a:p>
        </p:txBody>
      </p:sp>
      <p:pic>
        <p:nvPicPr>
          <p:cNvPr id="46082" name="Picture 2">
            <a:extLst>
              <a:ext uri="{FF2B5EF4-FFF2-40B4-BE49-F238E27FC236}">
                <a16:creationId xmlns:a16="http://schemas.microsoft.com/office/drawing/2014/main" id="{46A811FE-36A0-F345-8532-5D5E90D5F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971675"/>
            <a:ext cx="7694613"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AA03DD0F-52CF-8C41-90B0-742C5FCB6D66}"/>
              </a:ext>
            </a:extLst>
          </p:cNvPr>
          <p:cNvCxnSpPr/>
          <p:nvPr/>
        </p:nvCxnSpPr>
        <p:spPr>
          <a:xfrm>
            <a:off x="1295400" y="1981200"/>
            <a:ext cx="1981200" cy="1295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2F49D79-634E-B842-8BAD-4BCBB0205953}"/>
              </a:ext>
            </a:extLst>
          </p:cNvPr>
          <p:cNvSpPr/>
          <p:nvPr/>
        </p:nvSpPr>
        <p:spPr>
          <a:xfrm>
            <a:off x="3276600" y="3200400"/>
            <a:ext cx="36576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94FA73DE-7110-DF40-A73B-BE3B3D230A90}"/>
              </a:ext>
            </a:extLst>
          </p:cNvPr>
          <p:cNvSpPr/>
          <p:nvPr/>
        </p:nvSpPr>
        <p:spPr>
          <a:xfrm>
            <a:off x="3276600" y="4495800"/>
            <a:ext cx="13716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74C4DD7B-A1D8-1C4F-95B2-836535BA0D57}"/>
              </a:ext>
            </a:extLst>
          </p:cNvPr>
          <p:cNvSpPr>
            <a:spLocks noGrp="1"/>
          </p:cNvSpPr>
          <p:nvPr>
            <p:ph type="title"/>
          </p:nvPr>
        </p:nvSpPr>
        <p:spPr/>
        <p:txBody>
          <a:bodyPr/>
          <a:lstStyle/>
          <a:p>
            <a:pPr eaLnBrk="1" hangingPunct="1"/>
            <a:r>
              <a:rPr lang="en-US" altLang="en-US"/>
              <a:t>Copy and Paste to Word Document</a:t>
            </a:r>
          </a:p>
        </p:txBody>
      </p:sp>
      <p:sp>
        <p:nvSpPr>
          <p:cNvPr id="3" name="Content Placeholder 2">
            <a:extLst>
              <a:ext uri="{FF2B5EF4-FFF2-40B4-BE49-F238E27FC236}">
                <a16:creationId xmlns:a16="http://schemas.microsoft.com/office/drawing/2014/main" id="{C3F1960D-8731-0B40-9C0C-E87DAB0EC8C2}"/>
              </a:ext>
            </a:extLst>
          </p:cNvPr>
          <p:cNvSpPr>
            <a:spLocks noGrp="1"/>
          </p:cNvSpPr>
          <p:nvPr>
            <p:ph idx="1"/>
          </p:nvPr>
        </p:nvSpPr>
        <p:spPr>
          <a:xfrm>
            <a:off x="457200" y="1447800"/>
            <a:ext cx="8229600" cy="4525963"/>
          </a:xfrm>
        </p:spPr>
        <p:txBody>
          <a:bodyPr rtlCol="0">
            <a:normAutofit fontScale="70000" lnSpcReduction="20000"/>
          </a:bodyPr>
          <a:lstStyle/>
          <a:p>
            <a:pPr eaLnBrk="1" fontAlgn="auto" hangingPunct="1">
              <a:spcAft>
                <a:spcPts val="0"/>
              </a:spcAft>
              <a:buFont typeface="Arial" panose="020B0604020202020204" pitchFamily="34" charset="0"/>
              <a:buNone/>
              <a:defRPr/>
            </a:pPr>
            <a:r>
              <a:rPr lang="en-US" dirty="0"/>
              <a:t>Administer first aid. </a:t>
            </a:r>
          </a:p>
          <a:p>
            <a:pPr eaLnBrk="1" fontAlgn="auto" hangingPunct="1">
              <a:spcAft>
                <a:spcPts val="0"/>
              </a:spcAft>
              <a:buFont typeface="Arial" panose="020B0604020202020204" pitchFamily="34" charset="0"/>
              <a:buNone/>
              <a:defRPr/>
            </a:pPr>
            <a:r>
              <a:rPr lang="en-US" dirty="0"/>
              <a:t>Apprehend criminal suspects. </a:t>
            </a:r>
          </a:p>
          <a:p>
            <a:pPr eaLnBrk="1" fontAlgn="auto" hangingPunct="1">
              <a:spcAft>
                <a:spcPts val="0"/>
              </a:spcAft>
              <a:buFont typeface="Arial" panose="020B0604020202020204" pitchFamily="34" charset="0"/>
              <a:buNone/>
              <a:defRPr/>
            </a:pPr>
            <a:r>
              <a:rPr lang="en-US" dirty="0"/>
              <a:t>Assist motorists or pedestrians. </a:t>
            </a:r>
          </a:p>
          <a:p>
            <a:pPr eaLnBrk="1" fontAlgn="auto" hangingPunct="1">
              <a:spcAft>
                <a:spcPts val="0"/>
              </a:spcAft>
              <a:buFont typeface="Arial" panose="020B0604020202020204" pitchFamily="34" charset="0"/>
              <a:buNone/>
              <a:defRPr/>
            </a:pPr>
            <a:r>
              <a:rPr lang="en-US" dirty="0"/>
              <a:t>Communicate situation details to appropriate personnel.</a:t>
            </a:r>
          </a:p>
          <a:p>
            <a:pPr eaLnBrk="1" fontAlgn="auto" hangingPunct="1">
              <a:spcAft>
                <a:spcPts val="0"/>
              </a:spcAft>
              <a:buFont typeface="Arial" panose="020B0604020202020204" pitchFamily="34" charset="0"/>
              <a:buNone/>
              <a:defRPr/>
            </a:pPr>
            <a:r>
              <a:rPr lang="en-US" dirty="0"/>
              <a:t>Determine operational procedures. </a:t>
            </a:r>
          </a:p>
          <a:p>
            <a:pPr eaLnBrk="1" fontAlgn="auto" hangingPunct="1">
              <a:spcAft>
                <a:spcPts val="0"/>
              </a:spcAft>
              <a:buFont typeface="Arial" panose="020B0604020202020204" pitchFamily="34" charset="0"/>
              <a:buNone/>
              <a:defRPr/>
            </a:pPr>
            <a:r>
              <a:rPr lang="en-US" dirty="0"/>
              <a:t>Direct vehicle traffic.</a:t>
            </a:r>
          </a:p>
          <a:p>
            <a:pPr eaLnBrk="1" fontAlgn="auto" hangingPunct="1">
              <a:spcAft>
                <a:spcPts val="0"/>
              </a:spcAft>
              <a:buFont typeface="Arial" panose="020B0604020202020204" pitchFamily="34" charset="0"/>
              <a:buNone/>
              <a:defRPr/>
            </a:pPr>
            <a:r>
              <a:rPr lang="en-US" dirty="0"/>
              <a:t>Inform the public about policies, services or procedures.</a:t>
            </a:r>
          </a:p>
          <a:p>
            <a:pPr eaLnBrk="1" fontAlgn="auto" hangingPunct="1">
              <a:spcAft>
                <a:spcPts val="0"/>
              </a:spcAft>
              <a:buFont typeface="Arial" panose="020B0604020202020204" pitchFamily="34" charset="0"/>
              <a:buNone/>
              <a:defRPr/>
            </a:pPr>
            <a:r>
              <a:rPr lang="en-US" dirty="0"/>
              <a:t>Inspect facilities to ensure compliance with security or safety </a:t>
            </a:r>
          </a:p>
          <a:p>
            <a:pPr eaLnBrk="1" fontAlgn="auto" hangingPunct="1">
              <a:spcAft>
                <a:spcPts val="0"/>
              </a:spcAft>
              <a:buFont typeface="Arial" panose="020B0604020202020204" pitchFamily="34" charset="0"/>
              <a:buNone/>
              <a:defRPr/>
            </a:pPr>
            <a:r>
              <a:rPr lang="en-US" dirty="0"/>
              <a:t>regulations. </a:t>
            </a:r>
          </a:p>
          <a:p>
            <a:pPr eaLnBrk="1" fontAlgn="auto" hangingPunct="1">
              <a:spcAft>
                <a:spcPts val="0"/>
              </a:spcAft>
              <a:buFont typeface="Arial" panose="020B0604020202020204" pitchFamily="34" charset="0"/>
              <a:buNone/>
              <a:defRPr/>
            </a:pPr>
            <a:r>
              <a:rPr lang="en-US" dirty="0"/>
              <a:t>Interview people to gather information about criminal activities. </a:t>
            </a:r>
          </a:p>
          <a:p>
            <a:pPr eaLnBrk="1" fontAlgn="auto" hangingPunct="1">
              <a:spcAft>
                <a:spcPts val="0"/>
              </a:spcAft>
              <a:buFont typeface="Arial" panose="020B0604020202020204" pitchFamily="34" charset="0"/>
              <a:buNone/>
              <a:defRPr/>
            </a:pPr>
            <a:r>
              <a:rPr lang="en-US" dirty="0"/>
              <a:t>Investigate accidents to determine causes. </a:t>
            </a:r>
          </a:p>
          <a:p>
            <a:pPr eaLnBrk="1" fontAlgn="auto" hangingPunct="1">
              <a:spcAft>
                <a:spcPts val="0"/>
              </a:spcAft>
              <a:buFont typeface="Arial" panose="020B0604020202020204" pitchFamily="34" charset="0"/>
              <a:buNone/>
              <a:defRPr/>
            </a:pPr>
            <a:r>
              <a:rPr lang="en-US" dirty="0"/>
              <a:t>Investigate illegal or suspicious activities.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67DF-4CA3-0E43-86BC-2F8AE83AAF39}"/>
              </a:ext>
            </a:extLst>
          </p:cNvPr>
          <p:cNvSpPr>
            <a:spLocks noGrp="1"/>
          </p:cNvSpPr>
          <p:nvPr>
            <p:ph type="title"/>
          </p:nvPr>
        </p:nvSpPr>
        <p:spPr/>
        <p:txBody>
          <a:bodyPr rtlCol="0">
            <a:normAutofit fontScale="90000"/>
          </a:bodyPr>
          <a:lstStyle/>
          <a:p>
            <a:pPr eaLnBrk="1" fontAlgn="auto" hangingPunct="1">
              <a:spcAft>
                <a:spcPts val="0"/>
              </a:spcAft>
              <a:defRPr/>
            </a:pPr>
            <a:r>
              <a:rPr lang="en-US" dirty="0"/>
              <a:t>Highlight the one you have and the one’s you need</a:t>
            </a:r>
          </a:p>
        </p:txBody>
      </p:sp>
      <p:pic>
        <p:nvPicPr>
          <p:cNvPr id="48130" name="Picture 2">
            <a:extLst>
              <a:ext uri="{FF2B5EF4-FFF2-40B4-BE49-F238E27FC236}">
                <a16:creationId xmlns:a16="http://schemas.microsoft.com/office/drawing/2014/main" id="{36A55671-6870-0242-A977-CF690F9F6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1628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052EFF9E-A6C5-1C4E-BE60-CD7FA9EB6CBF}"/>
              </a:ext>
            </a:extLst>
          </p:cNvPr>
          <p:cNvSpPr>
            <a:spLocks noGrp="1"/>
          </p:cNvSpPr>
          <p:nvPr>
            <p:ph type="title"/>
          </p:nvPr>
        </p:nvSpPr>
        <p:spPr>
          <a:xfrm>
            <a:off x="762000" y="0"/>
            <a:ext cx="7620000" cy="1143000"/>
          </a:xfrm>
        </p:spPr>
        <p:txBody>
          <a:bodyPr/>
          <a:lstStyle/>
          <a:p>
            <a:pPr eaLnBrk="1" hangingPunct="1"/>
            <a:r>
              <a:rPr lang="en-US" altLang="en-US"/>
              <a:t>Related Occupations</a:t>
            </a:r>
          </a:p>
        </p:txBody>
      </p:sp>
      <p:pic>
        <p:nvPicPr>
          <p:cNvPr id="49154" name="Picture 2">
            <a:extLst>
              <a:ext uri="{FF2B5EF4-FFF2-40B4-BE49-F238E27FC236}">
                <a16:creationId xmlns:a16="http://schemas.microsoft.com/office/drawing/2014/main" id="{A271189B-8074-2D4C-82E7-33B5EF6CE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966913"/>
            <a:ext cx="864552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C523EAB6-1F58-1F40-B050-20FB9DC94B37}"/>
              </a:ext>
            </a:extLst>
          </p:cNvPr>
          <p:cNvSpPr>
            <a:spLocks noGrp="1"/>
          </p:cNvSpPr>
          <p:nvPr>
            <p:ph type="title"/>
          </p:nvPr>
        </p:nvSpPr>
        <p:spPr>
          <a:xfrm>
            <a:off x="723900" y="0"/>
            <a:ext cx="7696200" cy="1143000"/>
          </a:xfrm>
        </p:spPr>
        <p:txBody>
          <a:bodyPr/>
          <a:lstStyle/>
          <a:p>
            <a:pPr eaLnBrk="1" hangingPunct="1"/>
            <a:r>
              <a:rPr lang="en-US" altLang="en-US"/>
              <a:t>Pulling it all Together</a:t>
            </a:r>
          </a:p>
        </p:txBody>
      </p:sp>
      <p:sp>
        <p:nvSpPr>
          <p:cNvPr id="5" name="Content Placeholder 4">
            <a:extLst>
              <a:ext uri="{FF2B5EF4-FFF2-40B4-BE49-F238E27FC236}">
                <a16:creationId xmlns:a16="http://schemas.microsoft.com/office/drawing/2014/main" id="{74A3D771-7FFC-574F-B06D-7B7C449FF161}"/>
              </a:ext>
            </a:extLst>
          </p:cNvPr>
          <p:cNvSpPr>
            <a:spLocks noGrp="1"/>
          </p:cNvSpPr>
          <p:nvPr>
            <p:ph idx="1"/>
          </p:nvPr>
        </p:nvSpPr>
        <p:spPr>
          <a:xfrm>
            <a:off x="762000" y="1447800"/>
            <a:ext cx="7620000" cy="4572000"/>
          </a:xfrm>
        </p:spPr>
        <p:txBody>
          <a:bodyPr rtlCol="0">
            <a:normAutofit/>
          </a:bodyPr>
          <a:lstStyle/>
          <a:p>
            <a:pPr eaLnBrk="1" fontAlgn="auto" hangingPunct="1">
              <a:spcAft>
                <a:spcPts val="0"/>
              </a:spcAft>
              <a:defRPr/>
            </a:pPr>
            <a:r>
              <a:rPr lang="en-US" dirty="0">
                <a:effectLst>
                  <a:outerShdw blurRad="50800" dist="38100" dir="2700000" algn="tl" rotWithShape="0">
                    <a:prstClr val="black">
                      <a:alpha val="40000"/>
                    </a:prstClr>
                  </a:outerShdw>
                </a:effectLst>
              </a:rPr>
              <a:t>Military Skills Translation</a:t>
            </a:r>
          </a:p>
          <a:p>
            <a:pPr eaLnBrk="1" fontAlgn="auto" hangingPunct="1">
              <a:spcAft>
                <a:spcPts val="0"/>
              </a:spcAft>
              <a:defRPr/>
            </a:pPr>
            <a:endParaRPr lang="en-US" dirty="0">
              <a:effectLst>
                <a:outerShdw blurRad="50800" dist="38100" dir="2700000" algn="tl" rotWithShape="0">
                  <a:prstClr val="black">
                    <a:alpha val="40000"/>
                  </a:prstClr>
                </a:outerShdw>
              </a:effectLst>
            </a:endParaRPr>
          </a:p>
          <a:p>
            <a:pPr eaLnBrk="1" fontAlgn="auto" hangingPunct="1">
              <a:spcAft>
                <a:spcPts val="0"/>
              </a:spcAft>
              <a:defRPr/>
            </a:pPr>
            <a:r>
              <a:rPr lang="en-US" dirty="0">
                <a:effectLst>
                  <a:outerShdw blurRad="50800" dist="38100" dir="2700000" algn="tl" rotWithShape="0">
                    <a:prstClr val="black">
                      <a:alpha val="40000"/>
                    </a:prstClr>
                  </a:outerShdw>
                </a:effectLst>
              </a:rPr>
              <a:t>Skills Gap Analysis</a:t>
            </a:r>
          </a:p>
          <a:p>
            <a:pPr eaLnBrk="1" fontAlgn="auto" hangingPunct="1">
              <a:spcAft>
                <a:spcPts val="0"/>
              </a:spcAft>
              <a:defRPr/>
            </a:pPr>
            <a:endParaRPr lang="en-US" dirty="0">
              <a:effectLst>
                <a:outerShdw blurRad="50800" dist="38100" dir="2700000" algn="tl" rotWithShape="0">
                  <a:prstClr val="black">
                    <a:alpha val="40000"/>
                  </a:prstClr>
                </a:outerShdw>
              </a:effectLst>
            </a:endParaRPr>
          </a:p>
          <a:p>
            <a:pPr eaLnBrk="1" fontAlgn="auto" hangingPunct="1">
              <a:spcAft>
                <a:spcPts val="0"/>
              </a:spcAft>
              <a:defRPr/>
            </a:pPr>
            <a:r>
              <a:rPr lang="en-US" dirty="0">
                <a:effectLst>
                  <a:outerShdw blurRad="50800" dist="38100" dir="2700000" algn="tl" rotWithShape="0">
                    <a:prstClr val="black">
                      <a:alpha val="40000"/>
                    </a:prstClr>
                  </a:outerShdw>
                </a:effectLst>
              </a:rPr>
              <a:t>Understanding Skills using Wordle.net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1E02F5BE-AA52-0543-9D7B-CB70570B194B}"/>
              </a:ext>
            </a:extLst>
          </p:cNvPr>
          <p:cNvSpPr>
            <a:spLocks noGrp="1"/>
          </p:cNvSpPr>
          <p:nvPr>
            <p:ph type="title"/>
          </p:nvPr>
        </p:nvSpPr>
        <p:spPr>
          <a:xfrm>
            <a:off x="762000" y="0"/>
            <a:ext cx="7620000" cy="1143000"/>
          </a:xfrm>
        </p:spPr>
        <p:txBody>
          <a:bodyPr/>
          <a:lstStyle/>
          <a:p>
            <a:pPr eaLnBrk="1" hangingPunct="1"/>
            <a:r>
              <a:rPr lang="en-US" altLang="en-US"/>
              <a:t>Military Skills </a:t>
            </a:r>
          </a:p>
        </p:txBody>
      </p:sp>
      <p:pic>
        <p:nvPicPr>
          <p:cNvPr id="51202" name="Picture 2">
            <a:extLst>
              <a:ext uri="{FF2B5EF4-FFF2-40B4-BE49-F238E27FC236}">
                <a16:creationId xmlns:a16="http://schemas.microsoft.com/office/drawing/2014/main" id="{082254D2-D15E-5F4C-9F2F-B54D62058D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33475" y="1828800"/>
            <a:ext cx="6877050" cy="3048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4B4E3939-CBA9-3F4F-847C-8F22124C587E}"/>
              </a:ext>
            </a:extLst>
          </p:cNvPr>
          <p:cNvSpPr>
            <a:spLocks noGrp="1"/>
          </p:cNvSpPr>
          <p:nvPr>
            <p:ph type="title"/>
          </p:nvPr>
        </p:nvSpPr>
        <p:spPr>
          <a:xfrm>
            <a:off x="762000" y="0"/>
            <a:ext cx="7620000" cy="1143000"/>
          </a:xfrm>
        </p:spPr>
        <p:txBody>
          <a:bodyPr/>
          <a:lstStyle/>
          <a:p>
            <a:pPr eaLnBrk="1" hangingPunct="1"/>
            <a:r>
              <a:rPr lang="en-US" altLang="en-US"/>
              <a:t>Revised </a:t>
            </a:r>
          </a:p>
        </p:txBody>
      </p:sp>
      <p:sp>
        <p:nvSpPr>
          <p:cNvPr id="52226" name="Content Placeholder 2">
            <a:extLst>
              <a:ext uri="{FF2B5EF4-FFF2-40B4-BE49-F238E27FC236}">
                <a16:creationId xmlns:a16="http://schemas.microsoft.com/office/drawing/2014/main" id="{ED62BF84-1330-8248-9141-8DD280A35684}"/>
              </a:ext>
            </a:extLst>
          </p:cNvPr>
          <p:cNvSpPr>
            <a:spLocks noGrp="1"/>
          </p:cNvSpPr>
          <p:nvPr>
            <p:ph idx="1"/>
          </p:nvPr>
        </p:nvSpPr>
        <p:spPr>
          <a:xfrm>
            <a:off x="800100" y="1219200"/>
            <a:ext cx="7543800" cy="4830763"/>
          </a:xfrm>
        </p:spPr>
        <p:txBody>
          <a:bodyPr/>
          <a:lstStyle/>
          <a:p>
            <a:pPr eaLnBrk="1" hangingPunct="1"/>
            <a:r>
              <a:rPr lang="en-US" altLang="en-US"/>
              <a:t>Perform</a:t>
            </a:r>
            <a:r>
              <a:rPr lang="en-US" altLang="en-US">
                <a:solidFill>
                  <a:srgbClr val="FF0000"/>
                </a:solidFill>
              </a:rPr>
              <a:t>ed</a:t>
            </a:r>
            <a:r>
              <a:rPr lang="en-US" altLang="en-US"/>
              <a:t> inventory investigations </a:t>
            </a:r>
            <a:r>
              <a:rPr lang="en-US" altLang="en-US">
                <a:solidFill>
                  <a:srgbClr val="FF0000"/>
                </a:solidFill>
              </a:rPr>
              <a:t>at the local post exchange</a:t>
            </a:r>
            <a:r>
              <a:rPr lang="en-US" altLang="en-US"/>
              <a:t> in </a:t>
            </a:r>
            <a:r>
              <a:rPr lang="en-US" altLang="en-US">
                <a:solidFill>
                  <a:srgbClr val="FF0000"/>
                </a:solidFill>
              </a:rPr>
              <a:t>response to management’s discovery of</a:t>
            </a:r>
            <a:r>
              <a:rPr lang="en-US" altLang="en-US"/>
              <a:t> shrink results outside of acceptable ranges.</a:t>
            </a:r>
          </a:p>
          <a:p>
            <a:pPr eaLnBrk="1" hangingPunct="1"/>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D64C84EE-50FB-EF47-AB4A-19BE0765AD7F}"/>
              </a:ext>
            </a:extLst>
          </p:cNvPr>
          <p:cNvSpPr>
            <a:spLocks noGrp="1"/>
          </p:cNvSpPr>
          <p:nvPr>
            <p:ph type="title"/>
          </p:nvPr>
        </p:nvSpPr>
        <p:spPr>
          <a:xfrm>
            <a:off x="762000" y="0"/>
            <a:ext cx="7620000" cy="1143000"/>
          </a:xfrm>
        </p:spPr>
        <p:txBody>
          <a:bodyPr/>
          <a:lstStyle/>
          <a:p>
            <a:pPr eaLnBrk="1" hangingPunct="1"/>
            <a:r>
              <a:rPr lang="en-US" altLang="en-US"/>
              <a:t>Skills Gap</a:t>
            </a:r>
          </a:p>
        </p:txBody>
      </p:sp>
      <p:graphicFrame>
        <p:nvGraphicFramePr>
          <p:cNvPr id="5" name="Table 4">
            <a:extLst>
              <a:ext uri="{FF2B5EF4-FFF2-40B4-BE49-F238E27FC236}">
                <a16:creationId xmlns:a16="http://schemas.microsoft.com/office/drawing/2014/main" id="{FBC08FBE-4538-114C-B58C-2CD6DDB2DD46}"/>
              </a:ext>
            </a:extLst>
          </p:cNvPr>
          <p:cNvGraphicFramePr>
            <a:graphicFrameLocks noGrp="1"/>
          </p:cNvGraphicFramePr>
          <p:nvPr/>
        </p:nvGraphicFramePr>
        <p:xfrm>
          <a:off x="5486400" y="3778250"/>
          <a:ext cx="2705100" cy="1327150"/>
        </p:xfrm>
        <a:graphic>
          <a:graphicData uri="http://schemas.openxmlformats.org/drawingml/2006/table">
            <a:tbl>
              <a:tblPr/>
              <a:tblGrid>
                <a:gridCol w="6096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tblGrid>
              <a:tr h="222777">
                <a:tc>
                  <a:txBody>
                    <a:bodyPr/>
                    <a:lstStyle/>
                    <a:p>
                      <a:pPr algn="l" fontAlgn="b"/>
                      <a:r>
                        <a:rPr lang="en-US" sz="1400" b="1" i="0" u="none" strike="noStrike" dirty="0">
                          <a:solidFill>
                            <a:srgbClr val="000000"/>
                          </a:solidFill>
                          <a:latin typeface="Calibri"/>
                        </a:rPr>
                        <a:t>Blank:</a:t>
                      </a:r>
                    </a:p>
                  </a:txBody>
                  <a:tcPr marL="9525" marR="9525" marT="9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Don't have the Skill</a:t>
                      </a:r>
                    </a:p>
                  </a:txBody>
                  <a:tcPr marL="9525" marR="9525" marT="9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2777">
                <a:tc>
                  <a:txBody>
                    <a:bodyPr/>
                    <a:lstStyle/>
                    <a:p>
                      <a:pPr algn="l" fontAlgn="b"/>
                      <a:r>
                        <a:rPr lang="en-US" sz="1400" b="1" i="0" u="none" strike="noStrike" dirty="0">
                          <a:solidFill>
                            <a:srgbClr val="000000"/>
                          </a:solidFill>
                          <a:latin typeface="Calibri"/>
                        </a:rPr>
                        <a:t>Green:</a:t>
                      </a:r>
                    </a:p>
                  </a:txBody>
                  <a:tcPr marL="9525" marR="9525" marT="9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Have the Skill</a:t>
                      </a:r>
                    </a:p>
                  </a:txBody>
                  <a:tcPr marL="9525" marR="9525" marT="9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6042">
                <a:tc>
                  <a:txBody>
                    <a:bodyPr/>
                    <a:lstStyle/>
                    <a:p>
                      <a:pPr algn="l" fontAlgn="b"/>
                      <a:r>
                        <a:rPr lang="en-US" sz="1400" b="1" i="0" u="none" strike="noStrike">
                          <a:solidFill>
                            <a:srgbClr val="000000"/>
                          </a:solidFill>
                          <a:latin typeface="Calibri"/>
                        </a:rPr>
                        <a:t>Pink:</a:t>
                      </a:r>
                    </a:p>
                  </a:txBody>
                  <a:tcPr marL="9525" marR="9525" marT="9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Have the Skill, but not Proficient</a:t>
                      </a:r>
                    </a:p>
                  </a:txBody>
                  <a:tcPr marL="9525" marR="9525" marT="9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2777">
                <a:tc>
                  <a:txBody>
                    <a:bodyPr/>
                    <a:lstStyle/>
                    <a:p>
                      <a:pPr algn="l" fontAlgn="b"/>
                      <a:r>
                        <a:rPr lang="en-US" sz="1400" b="1" i="0" u="none" strike="noStrike">
                          <a:solidFill>
                            <a:srgbClr val="000000"/>
                          </a:solidFill>
                          <a:latin typeface="Calibri"/>
                        </a:rPr>
                        <a:t>Blue:</a:t>
                      </a:r>
                    </a:p>
                  </a:txBody>
                  <a:tcPr marL="9525" marR="9525" marT="9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Know only this Portion</a:t>
                      </a:r>
                    </a:p>
                  </a:txBody>
                  <a:tcPr marL="9525" marR="9525" marT="9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2777">
                <a:tc>
                  <a:txBody>
                    <a:bodyPr/>
                    <a:lstStyle/>
                    <a:p>
                      <a:pPr algn="l" fontAlgn="b"/>
                      <a:r>
                        <a:rPr lang="en-US" sz="1400" b="1" i="0" u="none" strike="noStrike">
                          <a:solidFill>
                            <a:srgbClr val="000000"/>
                          </a:solidFill>
                          <a:latin typeface="Calibri"/>
                        </a:rPr>
                        <a:t>Brown: </a:t>
                      </a:r>
                    </a:p>
                  </a:txBody>
                  <a:tcPr marL="9525" marR="9525" marT="9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Apply to Different Position</a:t>
                      </a:r>
                    </a:p>
                  </a:txBody>
                  <a:tcPr marL="9525" marR="9525" marT="95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3270" name="Picture 2">
            <a:extLst>
              <a:ext uri="{FF2B5EF4-FFF2-40B4-BE49-F238E27FC236}">
                <a16:creationId xmlns:a16="http://schemas.microsoft.com/office/drawing/2014/main" id="{32E1FA57-2ECD-674E-9490-6A20EE3F4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1628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A484-50E0-D047-92E0-220F9ADE3326}"/>
              </a:ext>
            </a:extLst>
          </p:cNvPr>
          <p:cNvSpPr>
            <a:spLocks noGrp="1"/>
          </p:cNvSpPr>
          <p:nvPr>
            <p:ph type="title"/>
          </p:nvPr>
        </p:nvSpPr>
        <p:spPr>
          <a:xfrm>
            <a:off x="914400" y="0"/>
            <a:ext cx="7620000" cy="1143000"/>
          </a:xfrm>
        </p:spPr>
        <p:txBody>
          <a:bodyPr rtlCol="0">
            <a:normAutofit fontScale="90000"/>
          </a:bodyPr>
          <a:lstStyle/>
          <a:p>
            <a:pPr eaLnBrk="1" fontAlgn="auto" hangingPunct="1">
              <a:spcAft>
                <a:spcPts val="0"/>
              </a:spcAft>
              <a:defRPr/>
            </a:pPr>
            <a:r>
              <a:rPr lang="en-US" dirty="0"/>
              <a:t>Workshops</a:t>
            </a:r>
            <a:br>
              <a:rPr lang="en-US" dirty="0"/>
            </a:br>
            <a:r>
              <a:rPr lang="en-US" dirty="0"/>
              <a:t>(What we will cover)</a:t>
            </a:r>
          </a:p>
        </p:txBody>
      </p:sp>
      <p:sp>
        <p:nvSpPr>
          <p:cNvPr id="3" name="Content Placeholder 2">
            <a:extLst>
              <a:ext uri="{FF2B5EF4-FFF2-40B4-BE49-F238E27FC236}">
                <a16:creationId xmlns:a16="http://schemas.microsoft.com/office/drawing/2014/main" id="{46A8E540-03C4-3E45-A7F5-E9EEC98CAC19}"/>
              </a:ext>
            </a:extLst>
          </p:cNvPr>
          <p:cNvSpPr>
            <a:spLocks noGrp="1"/>
          </p:cNvSpPr>
          <p:nvPr>
            <p:ph idx="1"/>
          </p:nvPr>
        </p:nvSpPr>
        <p:spPr>
          <a:xfrm>
            <a:off x="914400" y="1371600"/>
            <a:ext cx="7620000" cy="4572000"/>
          </a:xfrm>
        </p:spPr>
        <p:txBody>
          <a:bodyPr rtlCol="0">
            <a:normAutofit fontScale="92500" lnSpcReduction="10000"/>
          </a:bodyPr>
          <a:lstStyle/>
          <a:p>
            <a:pPr eaLnBrk="1" fontAlgn="auto" hangingPunct="1">
              <a:spcAft>
                <a:spcPts val="0"/>
              </a:spcAft>
              <a:defRPr/>
            </a:pPr>
            <a:r>
              <a:rPr lang="en-US" dirty="0">
                <a:effectLst>
                  <a:outerShdw blurRad="50800" dist="38100" dir="2700000" algn="tl" rotWithShape="0">
                    <a:prstClr val="black">
                      <a:alpha val="40000"/>
                    </a:prstClr>
                  </a:outerShdw>
                </a:effectLst>
              </a:rPr>
              <a:t>Translating Military Skills</a:t>
            </a:r>
          </a:p>
          <a:p>
            <a:pPr eaLnBrk="1" fontAlgn="auto" hangingPunct="1">
              <a:spcAft>
                <a:spcPts val="0"/>
              </a:spcAft>
              <a:defRPr/>
            </a:pPr>
            <a:r>
              <a:rPr lang="en-US" dirty="0">
                <a:effectLst>
                  <a:outerShdw blurRad="50800" dist="38100" dir="2700000" algn="tl" rotWithShape="0">
                    <a:prstClr val="black">
                      <a:alpha val="40000"/>
                    </a:prstClr>
                  </a:outerShdw>
                </a:effectLst>
              </a:rPr>
              <a:t>Skills Gap Analysis (Overview)</a:t>
            </a:r>
          </a:p>
          <a:p>
            <a:pPr eaLnBrk="1" fontAlgn="auto" hangingPunct="1">
              <a:spcAft>
                <a:spcPts val="0"/>
              </a:spcAft>
              <a:defRPr/>
            </a:pPr>
            <a:r>
              <a:rPr lang="en-US" dirty="0">
                <a:effectLst>
                  <a:outerShdw blurRad="50800" dist="38100" dir="2700000" algn="tl" rotWithShape="0">
                    <a:prstClr val="black">
                      <a:alpha val="40000"/>
                    </a:prstClr>
                  </a:outerShdw>
                </a:effectLst>
              </a:rPr>
              <a:t>Developing a Career Portfolio</a:t>
            </a:r>
          </a:p>
          <a:p>
            <a:pPr eaLnBrk="1" fontAlgn="auto" hangingPunct="1">
              <a:spcAft>
                <a:spcPts val="0"/>
              </a:spcAft>
              <a:defRPr/>
            </a:pPr>
            <a:r>
              <a:rPr lang="en-US" dirty="0">
                <a:effectLst>
                  <a:outerShdw blurRad="50800" dist="38100" dir="2700000" algn="tl" rotWithShape="0">
                    <a:prstClr val="black">
                      <a:alpha val="40000"/>
                    </a:prstClr>
                  </a:outerShdw>
                </a:effectLst>
              </a:rPr>
              <a:t>The Problem with the On-Line Job Process</a:t>
            </a:r>
          </a:p>
          <a:p>
            <a:pPr eaLnBrk="1" fontAlgn="auto" hangingPunct="1">
              <a:spcAft>
                <a:spcPts val="0"/>
              </a:spcAft>
              <a:defRPr/>
            </a:pPr>
            <a:r>
              <a:rPr lang="en-US" dirty="0">
                <a:effectLst>
                  <a:outerShdw blurRad="50800" dist="38100" dir="2700000" algn="tl" rotWithShape="0">
                    <a:prstClr val="black">
                      <a:alpha val="40000"/>
                    </a:prstClr>
                  </a:outerShdw>
                </a:effectLst>
              </a:rPr>
              <a:t>Resume Review</a:t>
            </a:r>
          </a:p>
          <a:p>
            <a:pPr eaLnBrk="1" fontAlgn="auto" hangingPunct="1">
              <a:spcAft>
                <a:spcPts val="0"/>
              </a:spcAft>
              <a:defRPr/>
            </a:pPr>
            <a:r>
              <a:rPr lang="en-US" dirty="0">
                <a:effectLst>
                  <a:outerShdw blurRad="50800" dist="38100" dir="2700000" algn="tl" rotWithShape="0">
                    <a:prstClr val="black">
                      <a:alpha val="40000"/>
                    </a:prstClr>
                  </a:outerShdw>
                </a:effectLst>
              </a:rPr>
              <a:t>Interview Techniques</a:t>
            </a:r>
          </a:p>
          <a:p>
            <a:pPr eaLnBrk="1" fontAlgn="auto" hangingPunct="1">
              <a:spcAft>
                <a:spcPts val="0"/>
              </a:spcAft>
              <a:defRPr/>
            </a:pPr>
            <a:r>
              <a:rPr lang="en-US" dirty="0">
                <a:effectLst>
                  <a:outerShdw blurRad="50800" dist="38100" dir="2700000" algn="tl" rotWithShape="0">
                    <a:prstClr val="black">
                      <a:alpha val="40000"/>
                    </a:prstClr>
                  </a:outerShdw>
                </a:effectLst>
              </a:rPr>
              <a:t>Networking</a:t>
            </a:r>
          </a:p>
          <a:p>
            <a:pPr eaLnBrk="1" fontAlgn="auto" hangingPunct="1">
              <a:spcAft>
                <a:spcPts val="0"/>
              </a:spcAft>
              <a:defRPr/>
            </a:pPr>
            <a:r>
              <a:rPr lang="en-US" dirty="0">
                <a:effectLst>
                  <a:outerShdw blurRad="50800" dist="38100" dir="2700000" algn="tl" rotWithShape="0">
                    <a:prstClr val="black">
                      <a:alpha val="40000"/>
                    </a:prstClr>
                  </a:outerShdw>
                </a:effectLst>
              </a:rPr>
              <a:t>Elevator Speech</a:t>
            </a:r>
          </a:p>
          <a:p>
            <a:pPr eaLnBrk="1" fontAlgn="auto" hangingPunct="1">
              <a:spcAft>
                <a:spcPts val="0"/>
              </a:spcAft>
              <a:defRPr/>
            </a:pPr>
            <a:r>
              <a:rPr lang="en-US" dirty="0">
                <a:effectLst>
                  <a:outerShdw blurRad="50800" dist="38100" dir="2700000" algn="tl" rotWithShape="0">
                    <a:prstClr val="black">
                      <a:alpha val="40000"/>
                    </a:prstClr>
                  </a:outerShdw>
                </a:effectLst>
              </a:rPr>
              <a:t>Social Media</a:t>
            </a:r>
          </a:p>
          <a:p>
            <a:pPr eaLnBrk="1" fontAlgn="auto" hangingPunct="1">
              <a:spcAft>
                <a:spcPts val="0"/>
              </a:spcAft>
              <a:defRPr/>
            </a:pPr>
            <a:endParaRPr lang="en-US" dirty="0">
              <a:effectLst>
                <a:outerShdw blurRad="50800" dist="38100" dir="2700000" algn="tl" rotWithShape="0">
                  <a:prstClr val="black">
                    <a:alpha val="40000"/>
                  </a:prstClr>
                </a:outerShdw>
              </a:effectLst>
            </a:endParaRPr>
          </a:p>
          <a:p>
            <a:pPr eaLnBrk="1" fontAlgn="auto" hangingPunct="1">
              <a:spcAft>
                <a:spcPts val="0"/>
              </a:spcAft>
              <a:defRPr/>
            </a:pPr>
            <a:endParaRPr lang="en-US" dirty="0">
              <a:effectLst>
                <a:outerShdw blurRad="50800" dist="38100" dir="2700000" algn="tl" rotWithShape="0">
                  <a:prstClr val="black">
                    <a:alpha val="40000"/>
                  </a:prstClr>
                </a:outerShdw>
              </a:effectLst>
            </a:endParaRPr>
          </a:p>
          <a:p>
            <a:pPr eaLnBrk="1" fontAlgn="auto" hangingPunct="1">
              <a:spcAft>
                <a:spcPts val="0"/>
              </a:spcAft>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7BFBFB8D-09D3-0649-AA61-D0821BC7C7EF}"/>
              </a:ext>
            </a:extLst>
          </p:cNvPr>
          <p:cNvSpPr>
            <a:spLocks noGrp="1"/>
          </p:cNvSpPr>
          <p:nvPr>
            <p:ph type="title"/>
          </p:nvPr>
        </p:nvSpPr>
        <p:spPr>
          <a:xfrm>
            <a:off x="762000" y="0"/>
            <a:ext cx="7620000" cy="1143000"/>
          </a:xfrm>
        </p:spPr>
        <p:txBody>
          <a:bodyPr/>
          <a:lstStyle/>
          <a:p>
            <a:pPr eaLnBrk="1" hangingPunct="1"/>
            <a:r>
              <a:rPr lang="en-US" altLang="en-US"/>
              <a:t>Wordle.net</a:t>
            </a:r>
          </a:p>
        </p:txBody>
      </p:sp>
      <p:pic>
        <p:nvPicPr>
          <p:cNvPr id="7170" name="Picture 2">
            <a:extLst>
              <a:ext uri="{FF2B5EF4-FFF2-40B4-BE49-F238E27FC236}">
                <a16:creationId xmlns:a16="http://schemas.microsoft.com/office/drawing/2014/main" id="{1CD4B871-0E6A-8C42-8414-2024556F4920}"/>
              </a:ext>
            </a:extLst>
          </p:cNvPr>
          <p:cNvPicPr>
            <a:picLocks noGrp="1" noChangeAspect="1" noChangeArrowheads="1"/>
          </p:cNvPicPr>
          <p:nvPr>
            <p:ph idx="1"/>
          </p:nvPr>
        </p:nvPicPr>
        <p:blipFill>
          <a:blip r:embed="rId2"/>
          <a:srcRect/>
          <a:stretch>
            <a:fillRect/>
          </a:stretch>
        </p:blipFill>
        <p:spPr>
          <a:xfrm>
            <a:off x="914400" y="1219200"/>
            <a:ext cx="7315200" cy="4572000"/>
          </a:xfrm>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F197B6F5-D7AC-0540-BA6A-D5404FAED671}"/>
              </a:ext>
            </a:extLst>
          </p:cNvPr>
          <p:cNvSpPr>
            <a:spLocks noGrp="1"/>
          </p:cNvSpPr>
          <p:nvPr>
            <p:ph type="title"/>
          </p:nvPr>
        </p:nvSpPr>
        <p:spPr>
          <a:xfrm>
            <a:off x="457200" y="0"/>
            <a:ext cx="8229600" cy="1143000"/>
          </a:xfrm>
        </p:spPr>
        <p:txBody>
          <a:bodyPr/>
          <a:lstStyle/>
          <a:p>
            <a:pPr eaLnBrk="1" hangingPunct="1"/>
            <a:r>
              <a:rPr lang="en-US" altLang="en-US"/>
              <a:t>Wordle.net</a:t>
            </a:r>
          </a:p>
        </p:txBody>
      </p:sp>
      <p:pic>
        <p:nvPicPr>
          <p:cNvPr id="55298" name="Content Placeholder 3" descr="Wordle.png">
            <a:extLst>
              <a:ext uri="{FF2B5EF4-FFF2-40B4-BE49-F238E27FC236}">
                <a16:creationId xmlns:a16="http://schemas.microsoft.com/office/drawing/2014/main" id="{22F6B02B-A911-9E4D-BA5A-F297BBA06F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295400"/>
            <a:ext cx="7620000" cy="44958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0E646750-DD47-4442-84BC-FD1D49E33285}"/>
              </a:ext>
            </a:extLst>
          </p:cNvPr>
          <p:cNvSpPr>
            <a:spLocks noGrp="1"/>
          </p:cNvSpPr>
          <p:nvPr>
            <p:ph type="title"/>
          </p:nvPr>
        </p:nvSpPr>
        <p:spPr>
          <a:xfrm>
            <a:off x="762000" y="0"/>
            <a:ext cx="7620000" cy="1143000"/>
          </a:xfrm>
        </p:spPr>
        <p:txBody>
          <a:bodyPr/>
          <a:lstStyle/>
          <a:p>
            <a:pPr eaLnBrk="1" hangingPunct="1"/>
            <a:r>
              <a:rPr lang="en-US" altLang="en-US"/>
              <a:t>Job Announcements</a:t>
            </a:r>
          </a:p>
        </p:txBody>
      </p:sp>
      <p:pic>
        <p:nvPicPr>
          <p:cNvPr id="4" name="Picture 2">
            <a:extLst>
              <a:ext uri="{FF2B5EF4-FFF2-40B4-BE49-F238E27FC236}">
                <a16:creationId xmlns:a16="http://schemas.microsoft.com/office/drawing/2014/main" id="{BE2F527E-DAC9-A241-A52D-17922E1A5878}"/>
              </a:ext>
            </a:extLst>
          </p:cNvPr>
          <p:cNvPicPr>
            <a:picLocks noGrp="1" noChangeAspect="1" noChangeArrowheads="1"/>
          </p:cNvPicPr>
          <p:nvPr>
            <p:ph idx="1"/>
          </p:nvPr>
        </p:nvPicPr>
        <p:blipFill>
          <a:blip r:embed="rId2"/>
          <a:stretch>
            <a:fillRect/>
          </a:stretch>
        </p:blipFill>
        <p:spPr>
          <a:xfrm>
            <a:off x="952500" y="1219200"/>
            <a:ext cx="7239000" cy="4572000"/>
          </a:xfrm>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5CCD7F3-70D6-D44B-BA69-C62034CF9532}"/>
              </a:ext>
            </a:extLst>
          </p:cNvPr>
          <p:cNvSpPr>
            <a:spLocks noGrp="1"/>
          </p:cNvSpPr>
          <p:nvPr>
            <p:ph type="title"/>
          </p:nvPr>
        </p:nvSpPr>
        <p:spPr>
          <a:xfrm>
            <a:off x="762000" y="0"/>
            <a:ext cx="7620000" cy="1143000"/>
          </a:xfrm>
        </p:spPr>
        <p:txBody>
          <a:bodyPr/>
          <a:lstStyle/>
          <a:p>
            <a:pPr eaLnBrk="1" hangingPunct="1"/>
            <a:r>
              <a:rPr lang="en-US" altLang="en-US"/>
              <a:t>Wordle Test</a:t>
            </a:r>
          </a:p>
        </p:txBody>
      </p:sp>
      <p:sp>
        <p:nvSpPr>
          <p:cNvPr id="3" name="Content Placeholder 2">
            <a:extLst>
              <a:ext uri="{FF2B5EF4-FFF2-40B4-BE49-F238E27FC236}">
                <a16:creationId xmlns:a16="http://schemas.microsoft.com/office/drawing/2014/main" id="{207E65B4-EC8A-8D4C-B5E2-EAF5D574FCED}"/>
              </a:ext>
            </a:extLst>
          </p:cNvPr>
          <p:cNvSpPr>
            <a:spLocks noGrp="1"/>
          </p:cNvSpPr>
          <p:nvPr>
            <p:ph idx="1"/>
          </p:nvPr>
        </p:nvSpPr>
        <p:spPr>
          <a:xfrm>
            <a:off x="800100" y="990600"/>
            <a:ext cx="7543800" cy="5029200"/>
          </a:xfrm>
        </p:spPr>
        <p:txBody>
          <a:bodyPr rtlCol="0">
            <a:normAutofit lnSpcReduction="10000"/>
          </a:bodyPr>
          <a:lstStyle/>
          <a:p>
            <a:pPr eaLnBrk="1" fontAlgn="auto" hangingPunct="1">
              <a:spcAft>
                <a:spcPts val="0"/>
              </a:spcAft>
              <a:defRPr/>
            </a:pPr>
            <a:r>
              <a:rPr lang="en-US" dirty="0"/>
              <a:t>Favorite Job Portal</a:t>
            </a:r>
          </a:p>
          <a:p>
            <a:pPr lvl="1" eaLnBrk="1" fontAlgn="auto" hangingPunct="1">
              <a:spcAft>
                <a:spcPts val="0"/>
              </a:spcAft>
              <a:defRPr/>
            </a:pPr>
            <a:r>
              <a:rPr lang="en-US" dirty="0"/>
              <a:t>Select 5 jobs from different companies</a:t>
            </a:r>
          </a:p>
          <a:p>
            <a:pPr lvl="1" eaLnBrk="1" fontAlgn="auto" hangingPunct="1">
              <a:spcAft>
                <a:spcPts val="0"/>
              </a:spcAft>
              <a:defRPr/>
            </a:pPr>
            <a:r>
              <a:rPr lang="en-US" dirty="0"/>
              <a:t>Highlight and copy the entire job posting</a:t>
            </a:r>
          </a:p>
          <a:p>
            <a:pPr lvl="2" eaLnBrk="1" fontAlgn="auto" hangingPunct="1">
              <a:spcAft>
                <a:spcPts val="0"/>
              </a:spcAft>
              <a:defRPr/>
            </a:pPr>
            <a:r>
              <a:rPr lang="en-US" dirty="0"/>
              <a:t>Ctrl “A” then Ctrl “C”</a:t>
            </a:r>
          </a:p>
          <a:p>
            <a:pPr lvl="1" eaLnBrk="1" fontAlgn="auto" hangingPunct="1">
              <a:spcAft>
                <a:spcPts val="0"/>
              </a:spcAft>
              <a:defRPr/>
            </a:pPr>
            <a:r>
              <a:rPr lang="en-US" dirty="0"/>
              <a:t>Paste the entire posting into </a:t>
            </a:r>
            <a:r>
              <a:rPr lang="en-US" dirty="0" err="1"/>
              <a:t>Wordle</a:t>
            </a:r>
            <a:endParaRPr lang="en-US" dirty="0"/>
          </a:p>
          <a:p>
            <a:pPr lvl="2" eaLnBrk="1" fontAlgn="auto" hangingPunct="1">
              <a:spcAft>
                <a:spcPts val="0"/>
              </a:spcAft>
              <a:defRPr/>
            </a:pPr>
            <a:r>
              <a:rPr lang="en-US" dirty="0"/>
              <a:t>Ctrl “V”</a:t>
            </a:r>
          </a:p>
          <a:p>
            <a:pPr eaLnBrk="1" fontAlgn="auto" hangingPunct="1">
              <a:spcAft>
                <a:spcPts val="0"/>
              </a:spcAft>
              <a:defRPr/>
            </a:pPr>
            <a:r>
              <a:rPr lang="en-US" dirty="0"/>
              <a:t>Print each posting </a:t>
            </a:r>
          </a:p>
          <a:p>
            <a:pPr lvl="1" eaLnBrk="1" fontAlgn="auto" hangingPunct="1">
              <a:spcAft>
                <a:spcPts val="0"/>
              </a:spcAft>
              <a:defRPr/>
            </a:pPr>
            <a:r>
              <a:rPr lang="en-US" dirty="0"/>
              <a:t>Change “create” to your design</a:t>
            </a:r>
          </a:p>
          <a:p>
            <a:pPr eaLnBrk="1" fontAlgn="auto" hangingPunct="1">
              <a:spcAft>
                <a:spcPts val="0"/>
              </a:spcAft>
              <a:defRPr/>
            </a:pPr>
            <a:r>
              <a:rPr lang="en-US" dirty="0"/>
              <a:t>Paste your entire resume into </a:t>
            </a:r>
            <a:r>
              <a:rPr lang="en-US" dirty="0" err="1"/>
              <a:t>Wordle</a:t>
            </a:r>
            <a:endParaRPr lang="en-US" dirty="0"/>
          </a:p>
          <a:p>
            <a:pPr eaLnBrk="1" fontAlgn="auto" hangingPunct="1">
              <a:spcAft>
                <a:spcPts val="0"/>
              </a:spcAft>
              <a:defRPr/>
            </a:pPr>
            <a:r>
              <a:rPr lang="en-US" dirty="0"/>
              <a:t>Compare all 6 documents for Keywords</a:t>
            </a:r>
          </a:p>
          <a:p>
            <a:pPr eaLnBrk="1" fontAlgn="auto" hangingPunct="1">
              <a:spcAft>
                <a:spcPts val="0"/>
              </a:spcAft>
              <a:defRPr/>
            </a:pPr>
            <a:endParaRPr lang="en-US" dirty="0"/>
          </a:p>
          <a:p>
            <a:pPr lvl="1" eaLnBrk="1" fontAlgn="auto" hangingPunct="1">
              <a:spcAft>
                <a:spcPts val="0"/>
              </a:spcAft>
              <a:defRPr/>
            </a:pPr>
            <a:endParaRPr lang="en-US" dirty="0"/>
          </a:p>
          <a:p>
            <a:pPr lvl="1"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09B974EB-0902-D94D-8406-F41A07364D88}"/>
              </a:ext>
            </a:extLst>
          </p:cNvPr>
          <p:cNvSpPr>
            <a:spLocks noGrp="1"/>
          </p:cNvSpPr>
          <p:nvPr>
            <p:ph type="title"/>
          </p:nvPr>
        </p:nvSpPr>
        <p:spPr>
          <a:xfrm>
            <a:off x="762000" y="0"/>
            <a:ext cx="7620000" cy="1143000"/>
          </a:xfrm>
        </p:spPr>
        <p:txBody>
          <a:bodyPr/>
          <a:lstStyle/>
          <a:p>
            <a:pPr eaLnBrk="1" hangingPunct="1"/>
            <a:r>
              <a:rPr lang="en-US" altLang="en-US"/>
              <a:t>Skill Word Picture</a:t>
            </a:r>
          </a:p>
        </p:txBody>
      </p:sp>
      <p:pic>
        <p:nvPicPr>
          <p:cNvPr id="58370" name="Content Placeholder 4" descr="5.png">
            <a:extLst>
              <a:ext uri="{FF2B5EF4-FFF2-40B4-BE49-F238E27FC236}">
                <a16:creationId xmlns:a16="http://schemas.microsoft.com/office/drawing/2014/main" id="{A1CD12F9-A742-1A4F-A7DC-82C7946A32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914400"/>
            <a:ext cx="7620000" cy="48006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0EC19ECB-D7BB-C341-814D-EF6FC56262E4}"/>
              </a:ext>
            </a:extLst>
          </p:cNvPr>
          <p:cNvSpPr>
            <a:spLocks noGrp="1"/>
          </p:cNvSpPr>
          <p:nvPr>
            <p:ph type="title"/>
          </p:nvPr>
        </p:nvSpPr>
        <p:spPr>
          <a:xfrm>
            <a:off x="533400" y="0"/>
            <a:ext cx="8229600" cy="1143000"/>
          </a:xfrm>
        </p:spPr>
        <p:txBody>
          <a:bodyPr/>
          <a:lstStyle/>
          <a:p>
            <a:pPr eaLnBrk="1" hangingPunct="1"/>
            <a:r>
              <a:rPr lang="en-US" altLang="en-US"/>
              <a:t>Resume</a:t>
            </a:r>
          </a:p>
        </p:txBody>
      </p:sp>
      <p:pic>
        <p:nvPicPr>
          <p:cNvPr id="59394" name="Content Placeholder 3" descr="5a.png">
            <a:extLst>
              <a:ext uri="{FF2B5EF4-FFF2-40B4-BE49-F238E27FC236}">
                <a16:creationId xmlns:a16="http://schemas.microsoft.com/office/drawing/2014/main" id="{04CA25C0-A878-6547-A135-4336DCE85D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295400"/>
            <a:ext cx="7620000" cy="43434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5490D3D2-9469-4345-8E1F-12BB717AF774}"/>
              </a:ext>
            </a:extLst>
          </p:cNvPr>
          <p:cNvSpPr>
            <a:spLocks noGrp="1"/>
          </p:cNvSpPr>
          <p:nvPr>
            <p:ph type="title"/>
          </p:nvPr>
        </p:nvSpPr>
        <p:spPr/>
        <p:txBody>
          <a:bodyPr/>
          <a:lstStyle/>
          <a:p>
            <a:pPr eaLnBrk="1" hangingPunct="1"/>
            <a:r>
              <a:rPr lang="en-US" altLang="en-US"/>
              <a:t>Side By Side</a:t>
            </a:r>
          </a:p>
        </p:txBody>
      </p:sp>
      <p:pic>
        <p:nvPicPr>
          <p:cNvPr id="60418" name="Content Placeholder 4" descr="5.png">
            <a:extLst>
              <a:ext uri="{FF2B5EF4-FFF2-40B4-BE49-F238E27FC236}">
                <a16:creationId xmlns:a16="http://schemas.microsoft.com/office/drawing/2014/main" id="{69695A95-4E3E-6C4C-ACCC-1B9D6F4772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438400"/>
            <a:ext cx="4354513" cy="2743200"/>
          </a:xfrm>
        </p:spPr>
      </p:pic>
      <p:pic>
        <p:nvPicPr>
          <p:cNvPr id="60419" name="Content Placeholder 3" descr="5a.png">
            <a:extLst>
              <a:ext uri="{FF2B5EF4-FFF2-40B4-BE49-F238E27FC236}">
                <a16:creationId xmlns:a16="http://schemas.microsoft.com/office/drawing/2014/main" id="{869EDC83-7354-0A41-A17D-74D731F5B6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2514600"/>
            <a:ext cx="4813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6">
            <a:extLst>
              <a:ext uri="{FF2B5EF4-FFF2-40B4-BE49-F238E27FC236}">
                <a16:creationId xmlns:a16="http://schemas.microsoft.com/office/drawing/2014/main" id="{646F57E6-CE2B-3345-A8F1-D0FACA05C4D0}"/>
              </a:ext>
            </a:extLst>
          </p:cNvPr>
          <p:cNvSpPr txBox="1">
            <a:spLocks noChangeArrowheads="1"/>
          </p:cNvSpPr>
          <p:nvPr/>
        </p:nvSpPr>
        <p:spPr bwMode="auto">
          <a:xfrm>
            <a:off x="1524000" y="21336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u="sng"/>
              <a:t>Job Listing</a:t>
            </a:r>
          </a:p>
        </p:txBody>
      </p:sp>
      <p:sp>
        <p:nvSpPr>
          <p:cNvPr id="60421" name="TextBox 7">
            <a:extLst>
              <a:ext uri="{FF2B5EF4-FFF2-40B4-BE49-F238E27FC236}">
                <a16:creationId xmlns:a16="http://schemas.microsoft.com/office/drawing/2014/main" id="{9606D968-9654-8A41-9A71-8A940EA88A5E}"/>
              </a:ext>
            </a:extLst>
          </p:cNvPr>
          <p:cNvSpPr txBox="1">
            <a:spLocks noChangeArrowheads="1"/>
          </p:cNvSpPr>
          <p:nvPr/>
        </p:nvSpPr>
        <p:spPr bwMode="auto">
          <a:xfrm>
            <a:off x="5867400" y="2209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u="sng"/>
              <a:t>Resume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AA23996C-05E9-8D42-A63E-59C2F0C52307}"/>
              </a:ext>
            </a:extLst>
          </p:cNvPr>
          <p:cNvSpPr>
            <a:spLocks noGrp="1"/>
          </p:cNvSpPr>
          <p:nvPr>
            <p:ph type="title"/>
          </p:nvPr>
        </p:nvSpPr>
        <p:spPr>
          <a:xfrm>
            <a:off x="457200" y="0"/>
            <a:ext cx="8229600" cy="1143000"/>
          </a:xfrm>
        </p:spPr>
        <p:txBody>
          <a:bodyPr/>
          <a:lstStyle/>
          <a:p>
            <a:pPr eaLnBrk="1" hangingPunct="1"/>
            <a:r>
              <a:rPr lang="en-US" altLang="en-US"/>
              <a:t>Editing</a:t>
            </a:r>
          </a:p>
        </p:txBody>
      </p:sp>
      <p:pic>
        <p:nvPicPr>
          <p:cNvPr id="61442" name="Content Placeholder 3" descr="6.png">
            <a:extLst>
              <a:ext uri="{FF2B5EF4-FFF2-40B4-BE49-F238E27FC236}">
                <a16:creationId xmlns:a16="http://schemas.microsoft.com/office/drawing/2014/main" id="{CE084000-885B-6648-B100-ED436987AB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447800"/>
            <a:ext cx="5791200" cy="41576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F802CBF6-EE84-0F48-BDD0-B4E7FA9888FE}"/>
              </a:ext>
            </a:extLst>
          </p:cNvPr>
          <p:cNvSpPr>
            <a:spLocks noGrp="1"/>
          </p:cNvSpPr>
          <p:nvPr>
            <p:ph type="title"/>
          </p:nvPr>
        </p:nvSpPr>
        <p:spPr>
          <a:xfrm>
            <a:off x="762000" y="0"/>
            <a:ext cx="7620000" cy="1143000"/>
          </a:xfrm>
        </p:spPr>
        <p:txBody>
          <a:bodyPr/>
          <a:lstStyle/>
          <a:p>
            <a:pPr eaLnBrk="1" hangingPunct="1"/>
            <a:r>
              <a:rPr lang="en-US" altLang="en-US"/>
              <a:t>Career Portfolio</a:t>
            </a:r>
          </a:p>
        </p:txBody>
      </p:sp>
      <p:pic>
        <p:nvPicPr>
          <p:cNvPr id="62466" name="Content Placeholder 5" descr="Military Logo.png">
            <a:extLst>
              <a:ext uri="{FF2B5EF4-FFF2-40B4-BE49-F238E27FC236}">
                <a16:creationId xmlns:a16="http://schemas.microsoft.com/office/drawing/2014/main" id="{19EEA5DE-77AD-CF44-BFE9-68F8DE7F62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524000"/>
            <a:ext cx="6181725" cy="39624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F74E111D-C19D-CD43-8F65-607028B17A0C}"/>
              </a:ext>
            </a:extLst>
          </p:cNvPr>
          <p:cNvSpPr>
            <a:spLocks noGrp="1"/>
          </p:cNvSpPr>
          <p:nvPr>
            <p:ph type="title"/>
          </p:nvPr>
        </p:nvSpPr>
        <p:spPr>
          <a:xfrm>
            <a:off x="533400" y="0"/>
            <a:ext cx="8229600" cy="1143000"/>
          </a:xfrm>
        </p:spPr>
        <p:txBody>
          <a:bodyPr anchor="t"/>
          <a:lstStyle/>
          <a:p>
            <a:pPr eaLnBrk="1" hangingPunct="1"/>
            <a:r>
              <a:rPr lang="en-US" altLang="en-US"/>
              <a:t>Organize Your Search</a:t>
            </a:r>
          </a:p>
        </p:txBody>
      </p:sp>
      <p:sp>
        <p:nvSpPr>
          <p:cNvPr id="63490" name="Content Placeholder 3">
            <a:extLst>
              <a:ext uri="{FF2B5EF4-FFF2-40B4-BE49-F238E27FC236}">
                <a16:creationId xmlns:a16="http://schemas.microsoft.com/office/drawing/2014/main" id="{53FB530D-089D-8F4D-B98D-75364A28ACF4}"/>
              </a:ext>
            </a:extLst>
          </p:cNvPr>
          <p:cNvSpPr>
            <a:spLocks noGrp="1"/>
          </p:cNvSpPr>
          <p:nvPr>
            <p:ph sz="half" idx="2"/>
          </p:nvPr>
        </p:nvSpPr>
        <p:spPr>
          <a:xfrm>
            <a:off x="4648200" y="1600200"/>
            <a:ext cx="4038600" cy="609600"/>
          </a:xfrm>
        </p:spPr>
        <p:txBody>
          <a:bodyPr/>
          <a:lstStyle/>
          <a:p>
            <a:pPr algn="ctr" eaLnBrk="1" hangingPunct="1">
              <a:buFontTx/>
              <a:buNone/>
            </a:pPr>
            <a:r>
              <a:rPr lang="en-US" altLang="en-US"/>
              <a:t>Job Search Log</a:t>
            </a:r>
          </a:p>
          <a:p>
            <a:pPr algn="ctr" eaLnBrk="1" hangingPunct="1">
              <a:buFontTx/>
              <a:buNone/>
            </a:pPr>
            <a:endParaRPr lang="en-US" altLang="en-US"/>
          </a:p>
          <a:p>
            <a:pPr eaLnBrk="1" hangingPunct="1"/>
            <a:endParaRPr lang="en-US" altLang="en-US"/>
          </a:p>
          <a:p>
            <a:pPr eaLnBrk="1" hangingPunct="1"/>
            <a:endParaRPr lang="en-US" altLang="en-US"/>
          </a:p>
        </p:txBody>
      </p:sp>
      <p:sp>
        <p:nvSpPr>
          <p:cNvPr id="63491" name="Content Placeholder 5">
            <a:extLst>
              <a:ext uri="{FF2B5EF4-FFF2-40B4-BE49-F238E27FC236}">
                <a16:creationId xmlns:a16="http://schemas.microsoft.com/office/drawing/2014/main" id="{A666E203-BA63-D241-9791-A447637061B9}"/>
              </a:ext>
            </a:extLst>
          </p:cNvPr>
          <p:cNvSpPr>
            <a:spLocks noGrp="1"/>
          </p:cNvSpPr>
          <p:nvPr>
            <p:ph sz="half" idx="1"/>
          </p:nvPr>
        </p:nvSpPr>
        <p:spPr/>
        <p:txBody>
          <a:bodyPr/>
          <a:lstStyle/>
          <a:p>
            <a:pPr algn="ctr" eaLnBrk="1" hangingPunct="1">
              <a:buFontTx/>
              <a:buNone/>
            </a:pPr>
            <a:r>
              <a:rPr lang="en-US" altLang="en-US"/>
              <a:t>Job Application</a:t>
            </a:r>
          </a:p>
          <a:p>
            <a:pPr eaLnBrk="1" hangingPunct="1"/>
            <a:endParaRPr lang="en-US" altLang="en-US"/>
          </a:p>
        </p:txBody>
      </p:sp>
      <p:pic>
        <p:nvPicPr>
          <p:cNvPr id="63492" name="Picture 2">
            <a:extLst>
              <a:ext uri="{FF2B5EF4-FFF2-40B4-BE49-F238E27FC236}">
                <a16:creationId xmlns:a16="http://schemas.microsoft.com/office/drawing/2014/main" id="{B2ED3E1E-B411-784A-BD8D-F1D4CD2B8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4205288"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a:extLst>
              <a:ext uri="{FF2B5EF4-FFF2-40B4-BE49-F238E27FC236}">
                <a16:creationId xmlns:a16="http://schemas.microsoft.com/office/drawing/2014/main" id="{C9A3C938-F521-834D-A72F-CC870F6E7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380841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5C211D25-D96C-304E-9658-15238C90780D}"/>
              </a:ext>
            </a:extLst>
          </p:cNvPr>
          <p:cNvSpPr>
            <a:spLocks noGrp="1"/>
          </p:cNvSpPr>
          <p:nvPr>
            <p:ph type="title"/>
          </p:nvPr>
        </p:nvSpPr>
        <p:spPr/>
        <p:txBody>
          <a:bodyPr/>
          <a:lstStyle/>
          <a:p>
            <a:pPr eaLnBrk="1" hangingPunct="1"/>
            <a:r>
              <a:rPr lang="en-US" altLang="en-US"/>
              <a:t>Why Hire a Vet</a:t>
            </a:r>
          </a:p>
        </p:txBody>
      </p:sp>
      <p:pic>
        <p:nvPicPr>
          <p:cNvPr id="20482" name="Content Placeholder 5" descr="Military Logo.png">
            <a:extLst>
              <a:ext uri="{FF2B5EF4-FFF2-40B4-BE49-F238E27FC236}">
                <a16:creationId xmlns:a16="http://schemas.microsoft.com/office/drawing/2014/main" id="{1E1B0319-AD8A-184A-B09C-B9504B47F7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524000"/>
            <a:ext cx="6181725" cy="39624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291389F5-D3EC-394D-AD4B-BF576A275B85}"/>
              </a:ext>
            </a:extLst>
          </p:cNvPr>
          <p:cNvSpPr>
            <a:spLocks noGrp="1"/>
          </p:cNvSpPr>
          <p:nvPr>
            <p:ph type="title"/>
          </p:nvPr>
        </p:nvSpPr>
        <p:spPr>
          <a:xfrm>
            <a:off x="762000" y="0"/>
            <a:ext cx="7620000" cy="1143000"/>
          </a:xfrm>
        </p:spPr>
        <p:txBody>
          <a:bodyPr/>
          <a:lstStyle/>
          <a:p>
            <a:pPr eaLnBrk="1" hangingPunct="1"/>
            <a:r>
              <a:rPr lang="en-US" altLang="en-US"/>
              <a:t>On-Line Job Applications</a:t>
            </a:r>
          </a:p>
        </p:txBody>
      </p:sp>
      <p:pic>
        <p:nvPicPr>
          <p:cNvPr id="64514" name="Content Placeholder 5" descr="Military Logo.png">
            <a:extLst>
              <a:ext uri="{FF2B5EF4-FFF2-40B4-BE49-F238E27FC236}">
                <a16:creationId xmlns:a16="http://schemas.microsoft.com/office/drawing/2014/main" id="{C0E596FC-947C-DE45-964D-8394DB9868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524000"/>
            <a:ext cx="6181725" cy="39624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B8385CB-7023-8B4E-A78F-E1B336ADBB18}"/>
              </a:ext>
            </a:extLst>
          </p:cNvPr>
          <p:cNvGraphicFramePr/>
          <p:nvPr/>
        </p:nvGraphicFramePr>
        <p:xfrm>
          <a:off x="179512" y="1124744"/>
          <a:ext cx="87849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538" name="TextBox 3">
            <a:extLst>
              <a:ext uri="{FF2B5EF4-FFF2-40B4-BE49-F238E27FC236}">
                <a16:creationId xmlns:a16="http://schemas.microsoft.com/office/drawing/2014/main" id="{2D48BD66-B4A3-1642-81CF-8A34D79E3C58}"/>
              </a:ext>
            </a:extLst>
          </p:cNvPr>
          <p:cNvSpPr txBox="1">
            <a:spLocks noChangeArrowheads="1"/>
          </p:cNvSpPr>
          <p:nvPr/>
        </p:nvSpPr>
        <p:spPr bwMode="auto">
          <a:xfrm>
            <a:off x="723900" y="0"/>
            <a:ext cx="7696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t>#1 Job Search Method</a:t>
            </a:r>
          </a:p>
        </p:txBody>
      </p:sp>
      <p:grpSp>
        <p:nvGrpSpPr>
          <p:cNvPr id="4" name="Group 9">
            <a:extLst>
              <a:ext uri="{FF2B5EF4-FFF2-40B4-BE49-F238E27FC236}">
                <a16:creationId xmlns:a16="http://schemas.microsoft.com/office/drawing/2014/main" id="{138453EB-DA56-5041-9677-905D27493EB1}"/>
              </a:ext>
            </a:extLst>
          </p:cNvPr>
          <p:cNvGrpSpPr>
            <a:grpSpLocks/>
          </p:cNvGrpSpPr>
          <p:nvPr/>
        </p:nvGrpSpPr>
        <p:grpSpPr bwMode="auto">
          <a:xfrm>
            <a:off x="2274888" y="4800600"/>
            <a:ext cx="4594225" cy="923925"/>
            <a:chOff x="2195736" y="4797152"/>
            <a:chExt cx="4608512" cy="799155"/>
          </a:xfrm>
        </p:grpSpPr>
        <p:sp>
          <p:nvSpPr>
            <p:cNvPr id="3" name="TextBox 2">
              <a:extLst>
                <a:ext uri="{FF2B5EF4-FFF2-40B4-BE49-F238E27FC236}">
                  <a16:creationId xmlns:a16="http://schemas.microsoft.com/office/drawing/2014/main" id="{F980C837-2405-9C44-972D-FF4DE498ACBF}"/>
                </a:ext>
              </a:extLst>
            </p:cNvPr>
            <p:cNvSpPr txBox="1"/>
            <p:nvPr/>
          </p:nvSpPr>
          <p:spPr>
            <a:xfrm>
              <a:off x="2195736" y="4797152"/>
              <a:ext cx="4608512" cy="79915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fontAlgn="auto" hangingPunct="1">
                <a:spcBef>
                  <a:spcPts val="0"/>
                </a:spcBef>
                <a:spcAft>
                  <a:spcPts val="0"/>
                </a:spcAft>
                <a:defRPr/>
              </a:pPr>
              <a:r>
                <a:rPr lang="en-US" sz="54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C    R    A    P</a:t>
              </a:r>
            </a:p>
          </p:txBody>
        </p:sp>
        <p:sp>
          <p:nvSpPr>
            <p:cNvPr id="5" name="5-Point Star 4">
              <a:extLst>
                <a:ext uri="{FF2B5EF4-FFF2-40B4-BE49-F238E27FC236}">
                  <a16:creationId xmlns:a16="http://schemas.microsoft.com/office/drawing/2014/main" id="{D2A13182-DF73-6147-8E2B-BFEC0AD6E7A0}"/>
                </a:ext>
              </a:extLst>
            </p:cNvPr>
            <p:cNvSpPr/>
            <p:nvPr/>
          </p:nvSpPr>
          <p:spPr>
            <a:xfrm>
              <a:off x="2272173" y="5060791"/>
              <a:ext cx="433143" cy="288355"/>
            </a:xfrm>
            <a:prstGeom prst="star5">
              <a:avLst>
                <a:gd name="adj" fmla="val 22026"/>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5-Point Star 5">
              <a:extLst>
                <a:ext uri="{FF2B5EF4-FFF2-40B4-BE49-F238E27FC236}">
                  <a16:creationId xmlns:a16="http://schemas.microsoft.com/office/drawing/2014/main" id="{E8722E5A-DE6F-0441-AE61-B6743CB4E3CC}"/>
                </a:ext>
              </a:extLst>
            </p:cNvPr>
            <p:cNvSpPr/>
            <p:nvPr/>
          </p:nvSpPr>
          <p:spPr>
            <a:xfrm>
              <a:off x="3265854" y="5060791"/>
              <a:ext cx="433143" cy="2883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5-Point Star 6">
              <a:extLst>
                <a:ext uri="{FF2B5EF4-FFF2-40B4-BE49-F238E27FC236}">
                  <a16:creationId xmlns:a16="http://schemas.microsoft.com/office/drawing/2014/main" id="{5A340599-AEE5-1E49-8EF8-B1519268BE1C}"/>
                </a:ext>
              </a:extLst>
            </p:cNvPr>
            <p:cNvSpPr/>
            <p:nvPr/>
          </p:nvSpPr>
          <p:spPr>
            <a:xfrm>
              <a:off x="4259534" y="5060791"/>
              <a:ext cx="431550" cy="2883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5-Point Star 7">
              <a:extLst>
                <a:ext uri="{FF2B5EF4-FFF2-40B4-BE49-F238E27FC236}">
                  <a16:creationId xmlns:a16="http://schemas.microsoft.com/office/drawing/2014/main" id="{C7E9A18E-FB5A-6643-85C4-10E5638FCC27}"/>
                </a:ext>
              </a:extLst>
            </p:cNvPr>
            <p:cNvSpPr/>
            <p:nvPr/>
          </p:nvSpPr>
          <p:spPr>
            <a:xfrm>
              <a:off x="5253215" y="5060791"/>
              <a:ext cx="431550" cy="288355"/>
            </a:xfrm>
            <a:prstGeom prst="star5">
              <a:avLst>
                <a:gd name="adj" fmla="val 19098"/>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5-Point Star 8">
              <a:extLst>
                <a:ext uri="{FF2B5EF4-FFF2-40B4-BE49-F238E27FC236}">
                  <a16:creationId xmlns:a16="http://schemas.microsoft.com/office/drawing/2014/main" id="{11F6B6D5-150A-6F48-9105-3736425807D0}"/>
                </a:ext>
              </a:extLst>
            </p:cNvPr>
            <p:cNvSpPr/>
            <p:nvPr/>
          </p:nvSpPr>
          <p:spPr>
            <a:xfrm>
              <a:off x="6246895" y="5060791"/>
              <a:ext cx="433143" cy="2883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55548200-79AB-DE4A-AE89-57FE7B8A7AED}"/>
              </a:ext>
            </a:extLst>
          </p:cNvPr>
          <p:cNvSpPr>
            <a:spLocks noGrp="1"/>
          </p:cNvSpPr>
          <p:nvPr>
            <p:ph type="title"/>
          </p:nvPr>
        </p:nvSpPr>
        <p:spPr>
          <a:xfrm>
            <a:off x="457200" y="0"/>
            <a:ext cx="8229600" cy="1143000"/>
          </a:xfrm>
        </p:spPr>
        <p:txBody>
          <a:bodyPr/>
          <a:lstStyle/>
          <a:p>
            <a:pPr eaLnBrk="1" hangingPunct="1"/>
            <a:r>
              <a:rPr lang="en-US" altLang="en-US"/>
              <a:t>Three Types of Resumes</a:t>
            </a:r>
          </a:p>
        </p:txBody>
      </p:sp>
      <p:sp>
        <p:nvSpPr>
          <p:cNvPr id="3" name="Content Placeholder 2">
            <a:extLst>
              <a:ext uri="{FF2B5EF4-FFF2-40B4-BE49-F238E27FC236}">
                <a16:creationId xmlns:a16="http://schemas.microsoft.com/office/drawing/2014/main" id="{FAF5ACF9-1DCE-FB42-8B6D-788D5CB4D4D4}"/>
              </a:ext>
            </a:extLst>
          </p:cNvPr>
          <p:cNvSpPr>
            <a:spLocks noGrp="1"/>
          </p:cNvSpPr>
          <p:nvPr>
            <p:ph idx="1"/>
          </p:nvPr>
        </p:nvSpPr>
        <p:spPr/>
        <p:txBody>
          <a:bodyPr rtlCol="0">
            <a:normAutofit fontScale="85000" lnSpcReduction="20000"/>
          </a:bodyPr>
          <a:lstStyle/>
          <a:p>
            <a:pPr eaLnBrk="1" fontAlgn="auto" hangingPunct="1">
              <a:spcAft>
                <a:spcPts val="0"/>
              </a:spcAft>
              <a:defRPr/>
            </a:pPr>
            <a:r>
              <a:rPr lang="en-US" dirty="0"/>
              <a:t>Presentation</a:t>
            </a:r>
          </a:p>
          <a:p>
            <a:pPr lvl="1" eaLnBrk="1" fontAlgn="auto" hangingPunct="1">
              <a:spcAft>
                <a:spcPts val="0"/>
              </a:spcAft>
              <a:defRPr/>
            </a:pPr>
            <a:r>
              <a:rPr lang="en-US" dirty="0"/>
              <a:t>Email </a:t>
            </a:r>
            <a:r>
              <a:rPr lang="en-US" sz="3200" dirty="0"/>
              <a:t>| Career Fair | Networking</a:t>
            </a:r>
          </a:p>
          <a:p>
            <a:pPr lvl="1" eaLnBrk="1" fontAlgn="auto" hangingPunct="1">
              <a:spcAft>
                <a:spcPts val="0"/>
              </a:spcAft>
              <a:defRPr/>
            </a:pPr>
            <a:r>
              <a:rPr lang="en-US" sz="3200" dirty="0"/>
              <a:t>1-2 pages</a:t>
            </a:r>
            <a:endParaRPr lang="en-US" dirty="0"/>
          </a:p>
          <a:p>
            <a:pPr eaLnBrk="1" fontAlgn="auto" hangingPunct="1">
              <a:spcAft>
                <a:spcPts val="0"/>
              </a:spcAft>
              <a:defRPr/>
            </a:pPr>
            <a:endParaRPr lang="en-US" sz="2400" dirty="0"/>
          </a:p>
          <a:p>
            <a:pPr eaLnBrk="1" fontAlgn="auto" hangingPunct="1">
              <a:spcAft>
                <a:spcPts val="0"/>
              </a:spcAft>
              <a:defRPr/>
            </a:pPr>
            <a:r>
              <a:rPr lang="en-US" dirty="0"/>
              <a:t>Civilian</a:t>
            </a:r>
          </a:p>
          <a:p>
            <a:pPr lvl="1" eaLnBrk="1" fontAlgn="auto" hangingPunct="1">
              <a:spcAft>
                <a:spcPts val="0"/>
              </a:spcAft>
              <a:defRPr/>
            </a:pPr>
            <a:r>
              <a:rPr lang="en-US" dirty="0"/>
              <a:t>Very Specific Formatting</a:t>
            </a:r>
          </a:p>
          <a:p>
            <a:pPr lvl="1" eaLnBrk="1" fontAlgn="auto" hangingPunct="1">
              <a:spcAft>
                <a:spcPts val="0"/>
              </a:spcAft>
              <a:defRPr/>
            </a:pPr>
            <a:r>
              <a:rPr lang="en-US" dirty="0"/>
              <a:t>2-3 pages</a:t>
            </a:r>
          </a:p>
          <a:p>
            <a:pPr lvl="1" eaLnBrk="1" fontAlgn="auto" hangingPunct="1">
              <a:spcAft>
                <a:spcPts val="0"/>
              </a:spcAft>
              <a:defRPr/>
            </a:pPr>
            <a:endParaRPr lang="en-US" dirty="0"/>
          </a:p>
          <a:p>
            <a:pPr eaLnBrk="1" fontAlgn="auto" hangingPunct="1">
              <a:spcAft>
                <a:spcPts val="0"/>
              </a:spcAft>
              <a:defRPr/>
            </a:pPr>
            <a:r>
              <a:rPr lang="en-US" dirty="0"/>
              <a:t>Federal</a:t>
            </a:r>
          </a:p>
          <a:p>
            <a:pPr lvl="1" eaLnBrk="1" fontAlgn="auto" hangingPunct="1">
              <a:spcAft>
                <a:spcPts val="0"/>
              </a:spcAft>
              <a:defRPr/>
            </a:pPr>
            <a:r>
              <a:rPr lang="en-US" dirty="0"/>
              <a:t>Comprehensive</a:t>
            </a:r>
          </a:p>
          <a:p>
            <a:pPr lvl="1" eaLnBrk="1" fontAlgn="auto" hangingPunct="1">
              <a:spcAft>
                <a:spcPts val="0"/>
              </a:spcAft>
              <a:defRPr/>
            </a:pPr>
            <a:r>
              <a:rPr lang="en-US" dirty="0"/>
              <a:t>Several Pages </a:t>
            </a:r>
          </a:p>
        </p:txBody>
      </p:sp>
      <p:pic>
        <p:nvPicPr>
          <p:cNvPr id="1026" name="Picture 2" descr="C:\Program Files\Microsoft Office\MEDIA\CAGCAT10\j0300520.gif">
            <a:extLst>
              <a:ext uri="{FF2B5EF4-FFF2-40B4-BE49-F238E27FC236}">
                <a16:creationId xmlns:a16="http://schemas.microsoft.com/office/drawing/2014/main" id="{AFC08B71-1949-3042-8C15-FDDEF7FF413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05200"/>
            <a:ext cx="9525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F328-239C-F54B-89F2-2E5430AAF62E}"/>
              </a:ext>
            </a:extLst>
          </p:cNvPr>
          <p:cNvSpPr>
            <a:spLocks noGrp="1"/>
          </p:cNvSpPr>
          <p:nvPr>
            <p:ph type="title"/>
          </p:nvPr>
        </p:nvSpPr>
        <p:spPr>
          <a:xfrm>
            <a:off x="0" y="0"/>
            <a:ext cx="9144000" cy="1143000"/>
          </a:xfrm>
        </p:spPr>
        <p:txBody>
          <a:bodyPr rtlCol="0" anchor="t">
            <a:normAutofit fontScale="90000"/>
          </a:bodyPr>
          <a:lstStyle/>
          <a:p>
            <a:pPr eaLnBrk="1" fontAlgn="auto" hangingPunct="1">
              <a:spcAft>
                <a:spcPts val="0"/>
              </a:spcAft>
              <a:defRPr/>
            </a:pPr>
            <a:r>
              <a:rPr lang="en-US" dirty="0"/>
              <a:t>Instructions?</a:t>
            </a:r>
            <a:br>
              <a:rPr lang="en-US" dirty="0"/>
            </a:br>
            <a:endParaRPr lang="en-US" dirty="0"/>
          </a:p>
        </p:txBody>
      </p:sp>
      <p:sp>
        <p:nvSpPr>
          <p:cNvPr id="3" name="Content Placeholder 2">
            <a:extLst>
              <a:ext uri="{FF2B5EF4-FFF2-40B4-BE49-F238E27FC236}">
                <a16:creationId xmlns:a16="http://schemas.microsoft.com/office/drawing/2014/main" id="{082AFC15-3B5A-7D4A-80E8-99C243AE60B8}"/>
              </a:ext>
            </a:extLst>
          </p:cNvPr>
          <p:cNvSpPr>
            <a:spLocks noGrp="1"/>
          </p:cNvSpPr>
          <p:nvPr>
            <p:ph idx="1"/>
          </p:nvPr>
        </p:nvSpPr>
        <p:spPr>
          <a:xfrm>
            <a:off x="762000" y="1447800"/>
            <a:ext cx="7620000" cy="4525963"/>
          </a:xfrm>
        </p:spPr>
        <p:txBody>
          <a:bodyPr/>
          <a:lstStyle/>
          <a:p>
            <a:pPr eaLnBrk="1" hangingPunct="1"/>
            <a:r>
              <a:rPr lang="en-US" altLang="en-US"/>
              <a:t>The first step is to make sure that you understand and follow to the letter the employer’s resume and application submission instructions</a:t>
            </a:r>
          </a:p>
          <a:p>
            <a:pPr eaLnBrk="1" hangingPunct="1"/>
            <a:r>
              <a:rPr lang="en-US" altLang="en-US" b="1">
                <a:solidFill>
                  <a:srgbClr val="C00000"/>
                </a:solidFill>
              </a:rPr>
              <a:t>Two Rules when completing an application</a:t>
            </a:r>
          </a:p>
          <a:p>
            <a:pPr lvl="1" eaLnBrk="1" hangingPunct="1">
              <a:buFont typeface="Arial" panose="020B0604020202020204" pitchFamily="34" charset="0"/>
              <a:buNone/>
            </a:pPr>
            <a:r>
              <a:rPr lang="en-US" altLang="en-US"/>
              <a:t>#1 Read and follow all directions</a:t>
            </a:r>
          </a:p>
          <a:p>
            <a:pPr lvl="1" eaLnBrk="1" hangingPunct="1">
              <a:buFont typeface="Arial" panose="020B0604020202020204" pitchFamily="34" charset="0"/>
              <a:buNone/>
            </a:pPr>
            <a:r>
              <a:rPr lang="en-US" altLang="en-US"/>
              <a:t>#2 If you have a problem refer to rule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210E06DA-D5B8-C147-B799-ED1924D70B8A}"/>
              </a:ext>
            </a:extLst>
          </p:cNvPr>
          <p:cNvSpPr>
            <a:spLocks noGrp="1"/>
          </p:cNvSpPr>
          <p:nvPr>
            <p:ph type="title"/>
          </p:nvPr>
        </p:nvSpPr>
        <p:spPr>
          <a:xfrm>
            <a:off x="762000" y="0"/>
            <a:ext cx="7620000" cy="1143000"/>
          </a:xfrm>
        </p:spPr>
        <p:txBody>
          <a:bodyPr/>
          <a:lstStyle/>
          <a:p>
            <a:pPr eaLnBrk="1" hangingPunct="1"/>
            <a:r>
              <a:rPr lang="en-US" altLang="en-US"/>
              <a:t>Just the Facts</a:t>
            </a:r>
          </a:p>
        </p:txBody>
      </p:sp>
      <p:sp>
        <p:nvSpPr>
          <p:cNvPr id="3" name="Content Placeholder 2">
            <a:extLst>
              <a:ext uri="{FF2B5EF4-FFF2-40B4-BE49-F238E27FC236}">
                <a16:creationId xmlns:a16="http://schemas.microsoft.com/office/drawing/2014/main" id="{F060CACC-B013-F841-80C9-33BB6D86F929}"/>
              </a:ext>
            </a:extLst>
          </p:cNvPr>
          <p:cNvSpPr>
            <a:spLocks noGrp="1"/>
          </p:cNvSpPr>
          <p:nvPr>
            <p:ph idx="1"/>
          </p:nvPr>
        </p:nvSpPr>
        <p:spPr>
          <a:xfrm>
            <a:off x="762000" y="1371600"/>
            <a:ext cx="7620000" cy="4525963"/>
          </a:xfrm>
        </p:spPr>
        <p:txBody>
          <a:bodyPr rtlCol="0">
            <a:normAutofit fontScale="92500" lnSpcReduction="10000"/>
          </a:bodyPr>
          <a:lstStyle/>
          <a:p>
            <a:pPr eaLnBrk="1" fontAlgn="auto" hangingPunct="1">
              <a:spcAft>
                <a:spcPts val="0"/>
              </a:spcAft>
              <a:defRPr/>
            </a:pPr>
            <a:r>
              <a:rPr lang="en-US" dirty="0"/>
              <a:t>A recent survey indicated that 93% of the Fortune 1000 companies are now using an ATS system</a:t>
            </a:r>
          </a:p>
          <a:p>
            <a:pPr eaLnBrk="1" fontAlgn="auto" hangingPunct="1">
              <a:spcAft>
                <a:spcPts val="0"/>
              </a:spcAft>
              <a:defRPr/>
            </a:pPr>
            <a:r>
              <a:rPr lang="en-US" dirty="0"/>
              <a:t>Microsoft receives about 50,000 resumes a month </a:t>
            </a:r>
          </a:p>
          <a:p>
            <a:pPr eaLnBrk="1" fontAlgn="auto" hangingPunct="1">
              <a:spcAft>
                <a:spcPts val="0"/>
              </a:spcAft>
              <a:defRPr/>
            </a:pPr>
            <a:r>
              <a:rPr lang="en-US" dirty="0"/>
              <a:t>Starbucks attracted 7.6 million job applicants over the last 12 months for the 65,000 job openings nationwide</a:t>
            </a:r>
          </a:p>
          <a:p>
            <a:pPr eaLnBrk="1" fontAlgn="auto" hangingPunct="1">
              <a:spcAft>
                <a:spcPts val="0"/>
              </a:spcAft>
              <a:defRPr/>
            </a:pPr>
            <a:r>
              <a:rPr lang="en-US" dirty="0"/>
              <a:t>Proctor &amp; Gamble Inc. received nearly a million applicants for their 2,000 positions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03DA6ADF-097F-594C-A3B7-872BBBFD9D9B}"/>
              </a:ext>
            </a:extLst>
          </p:cNvPr>
          <p:cNvSpPr>
            <a:spLocks noGrp="1"/>
          </p:cNvSpPr>
          <p:nvPr>
            <p:ph type="title"/>
          </p:nvPr>
        </p:nvSpPr>
        <p:spPr>
          <a:xfrm>
            <a:off x="762000" y="0"/>
            <a:ext cx="7620000" cy="1143000"/>
          </a:xfrm>
        </p:spPr>
        <p:txBody>
          <a:bodyPr/>
          <a:lstStyle/>
          <a:p>
            <a:pPr eaLnBrk="1" hangingPunct="1"/>
            <a:r>
              <a:rPr lang="en-US" altLang="en-US"/>
              <a:t>Did You Know?</a:t>
            </a:r>
          </a:p>
        </p:txBody>
      </p:sp>
      <p:sp>
        <p:nvSpPr>
          <p:cNvPr id="3" name="Content Placeholder 2">
            <a:extLst>
              <a:ext uri="{FF2B5EF4-FFF2-40B4-BE49-F238E27FC236}">
                <a16:creationId xmlns:a16="http://schemas.microsoft.com/office/drawing/2014/main" id="{766944CF-2CD6-FC41-A29C-C3928955DA3F}"/>
              </a:ext>
            </a:extLst>
          </p:cNvPr>
          <p:cNvSpPr>
            <a:spLocks noGrp="1"/>
          </p:cNvSpPr>
          <p:nvPr>
            <p:ph idx="1"/>
          </p:nvPr>
        </p:nvSpPr>
        <p:spPr/>
        <p:txBody>
          <a:bodyPr/>
          <a:lstStyle/>
          <a:p>
            <a:pPr eaLnBrk="1" hangingPunct="1"/>
            <a:r>
              <a:rPr lang="en-US" altLang="en-US"/>
              <a:t>1 out of 3 companies do not respond to unqualified candidates</a:t>
            </a:r>
          </a:p>
          <a:p>
            <a:pPr eaLnBrk="1" hangingPunct="1"/>
            <a:r>
              <a:rPr lang="en-US" altLang="en-US"/>
              <a:t>At least 75% of resumes are discarded for using the wrong words</a:t>
            </a:r>
          </a:p>
          <a:p>
            <a:pPr eaLnBrk="1" hangingPunct="1"/>
            <a:r>
              <a:rPr lang="en-US" altLang="en-US"/>
              <a:t>1 out of 1000 respond to every candidate</a:t>
            </a:r>
          </a:p>
          <a:p>
            <a:pPr eaLnBrk="1" hangingPunct="1"/>
            <a:r>
              <a:rPr lang="en-US" altLang="en-US"/>
              <a:t>More than 20% of the resumes are rejected for using the wrong format</a:t>
            </a:r>
          </a:p>
          <a:p>
            <a:pPr eaLnBrk="1" hangingPunct="1">
              <a:buFont typeface="Arial" panose="020B0604020202020204" pitchFamily="34" charset="0"/>
              <a:buNone/>
            </a:pPr>
            <a:endParaRPr lang="en-US" altLang="en-US"/>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507AA219-4552-8445-8F33-A798024A3EB8}"/>
              </a:ext>
            </a:extLst>
          </p:cNvPr>
          <p:cNvSpPr>
            <a:spLocks noGrp="1"/>
          </p:cNvSpPr>
          <p:nvPr>
            <p:ph type="title"/>
          </p:nvPr>
        </p:nvSpPr>
        <p:spPr>
          <a:xfrm>
            <a:off x="723900" y="0"/>
            <a:ext cx="7696200" cy="1143000"/>
          </a:xfrm>
        </p:spPr>
        <p:txBody>
          <a:bodyPr/>
          <a:lstStyle/>
          <a:p>
            <a:pPr eaLnBrk="1" hangingPunct="1"/>
            <a:r>
              <a:rPr lang="en-US" altLang="en-US"/>
              <a:t>On-Line Job Boards</a:t>
            </a:r>
          </a:p>
        </p:txBody>
      </p:sp>
      <p:sp>
        <p:nvSpPr>
          <p:cNvPr id="3" name="Content Placeholder 2">
            <a:extLst>
              <a:ext uri="{FF2B5EF4-FFF2-40B4-BE49-F238E27FC236}">
                <a16:creationId xmlns:a16="http://schemas.microsoft.com/office/drawing/2014/main" id="{917B9335-117A-554C-93A2-5FB9B7D85C3A}"/>
              </a:ext>
            </a:extLst>
          </p:cNvPr>
          <p:cNvSpPr>
            <a:spLocks noGrp="1"/>
          </p:cNvSpPr>
          <p:nvPr>
            <p:ph idx="1"/>
          </p:nvPr>
        </p:nvSpPr>
        <p:spPr>
          <a:xfrm>
            <a:off x="762000" y="1600200"/>
            <a:ext cx="7620000" cy="4525963"/>
          </a:xfrm>
        </p:spPr>
        <p:txBody>
          <a:bodyPr/>
          <a:lstStyle/>
          <a:p>
            <a:pPr eaLnBrk="1" hangingPunct="1"/>
            <a:r>
              <a:rPr lang="en-US" altLang="en-US"/>
              <a:t>How many of you have completed an on-line application and received “NO” feedback from the company?</a:t>
            </a:r>
          </a:p>
          <a:p>
            <a:pPr eaLnBrk="1" hangingPunct="1"/>
            <a:endParaRPr lang="en-US" altLang="en-US"/>
          </a:p>
          <a:p>
            <a:pPr eaLnBrk="1" hangingPunct="1"/>
            <a:r>
              <a:rPr lang="en-US" altLang="en-US"/>
              <a:t>You are asked to upload a resume and you want to attach a cover letter.  Does the cover letter become the first page of the resume or the last?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DC2FFADA-A00A-CD49-9266-31445B14C141}"/>
              </a:ext>
            </a:extLst>
          </p:cNvPr>
          <p:cNvSpPr>
            <a:spLocks noGrp="1"/>
          </p:cNvSpPr>
          <p:nvPr>
            <p:ph type="title"/>
          </p:nvPr>
        </p:nvSpPr>
        <p:spPr>
          <a:xfrm>
            <a:off x="723900" y="0"/>
            <a:ext cx="7696200" cy="1143000"/>
          </a:xfrm>
        </p:spPr>
        <p:txBody>
          <a:bodyPr/>
          <a:lstStyle/>
          <a:p>
            <a:pPr eaLnBrk="1" hangingPunct="1"/>
            <a:r>
              <a:rPr lang="en-US" altLang="en-US"/>
              <a:t>On-Line Job Applications</a:t>
            </a:r>
          </a:p>
        </p:txBody>
      </p:sp>
      <p:sp>
        <p:nvSpPr>
          <p:cNvPr id="72706" name="Content Placeholder 2">
            <a:extLst>
              <a:ext uri="{FF2B5EF4-FFF2-40B4-BE49-F238E27FC236}">
                <a16:creationId xmlns:a16="http://schemas.microsoft.com/office/drawing/2014/main" id="{92CBA2EF-7220-2543-AD99-D518D941263F}"/>
              </a:ext>
            </a:extLst>
          </p:cNvPr>
          <p:cNvSpPr>
            <a:spLocks noGrp="1"/>
          </p:cNvSpPr>
          <p:nvPr>
            <p:ph idx="1"/>
          </p:nvPr>
        </p:nvSpPr>
        <p:spPr>
          <a:xfrm>
            <a:off x="762000" y="1600200"/>
            <a:ext cx="7620000" cy="4525963"/>
          </a:xfrm>
        </p:spPr>
        <p:txBody>
          <a:bodyPr/>
          <a:lstStyle/>
          <a:p>
            <a:pPr algn="ctr" eaLnBrk="1" hangingPunct="1">
              <a:buFont typeface="Arial" panose="020B0604020202020204" pitchFamily="34" charset="0"/>
              <a:buNone/>
            </a:pPr>
            <a:r>
              <a:rPr lang="en-US" altLang="en-US" i="1"/>
              <a:t>Applicant Tracking Systems (ATS)</a:t>
            </a:r>
          </a:p>
          <a:p>
            <a:pPr algn="ctr" eaLnBrk="1" hangingPunct="1">
              <a:buFont typeface="Arial" panose="020B0604020202020204" pitchFamily="34" charset="0"/>
              <a:buNone/>
            </a:pPr>
            <a:endParaRPr lang="en-US" altLang="en-US" i="1"/>
          </a:p>
          <a:p>
            <a:pPr eaLnBrk="1" hangingPunct="1"/>
            <a:r>
              <a:rPr lang="en-US" altLang="en-US"/>
              <a:t>Note:  This information is provided as a general reference and does not apply systemically to all ATS programs or to all companies as a whole.</a:t>
            </a:r>
          </a:p>
          <a:p>
            <a:pPr eaLnBrk="1" hangingPunct="1"/>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11923D76-66B4-CB40-AFDD-A73A0BFA5FB6}"/>
              </a:ext>
            </a:extLst>
          </p:cNvPr>
          <p:cNvSpPr>
            <a:spLocks noGrp="1"/>
          </p:cNvSpPr>
          <p:nvPr>
            <p:ph type="title"/>
          </p:nvPr>
        </p:nvSpPr>
        <p:spPr>
          <a:xfrm>
            <a:off x="762000" y="0"/>
            <a:ext cx="7620000" cy="1143000"/>
          </a:xfrm>
        </p:spPr>
        <p:txBody>
          <a:bodyPr/>
          <a:lstStyle/>
          <a:p>
            <a:pPr eaLnBrk="1" hangingPunct="1"/>
            <a:r>
              <a:rPr lang="en-US" altLang="en-US"/>
              <a:t>ATS Formatting</a:t>
            </a:r>
          </a:p>
        </p:txBody>
      </p:sp>
      <p:sp>
        <p:nvSpPr>
          <p:cNvPr id="3" name="Content Placeholder 2">
            <a:extLst>
              <a:ext uri="{FF2B5EF4-FFF2-40B4-BE49-F238E27FC236}">
                <a16:creationId xmlns:a16="http://schemas.microsoft.com/office/drawing/2014/main" id="{16F415F2-B11B-4042-BA9D-CDD23DEE3631}"/>
              </a:ext>
            </a:extLst>
          </p:cNvPr>
          <p:cNvSpPr>
            <a:spLocks noGrp="1"/>
          </p:cNvSpPr>
          <p:nvPr>
            <p:ph idx="1"/>
          </p:nvPr>
        </p:nvSpPr>
        <p:spPr>
          <a:xfrm>
            <a:off x="762000" y="1295400"/>
            <a:ext cx="7620000" cy="4830763"/>
          </a:xfrm>
        </p:spPr>
        <p:txBody>
          <a:bodyPr rtlCol="0">
            <a:normAutofit lnSpcReduction="10000"/>
          </a:bodyPr>
          <a:lstStyle/>
          <a:p>
            <a:pPr eaLnBrk="1" fontAlgn="auto" hangingPunct="1">
              <a:spcAft>
                <a:spcPts val="0"/>
              </a:spcAft>
              <a:defRPr/>
            </a:pPr>
            <a:r>
              <a:rPr lang="en-US" dirty="0"/>
              <a:t>Keywords</a:t>
            </a:r>
          </a:p>
          <a:p>
            <a:pPr lvl="1" eaLnBrk="1" fontAlgn="auto" hangingPunct="1">
              <a:spcAft>
                <a:spcPts val="0"/>
              </a:spcAft>
              <a:defRPr/>
            </a:pPr>
            <a:r>
              <a:rPr lang="en-US" dirty="0"/>
              <a:t>Make sure your application is filled with “Keywords” that come from the job you are targeting.</a:t>
            </a:r>
          </a:p>
          <a:p>
            <a:pPr lvl="1" eaLnBrk="1" fontAlgn="auto" hangingPunct="1">
              <a:spcAft>
                <a:spcPts val="0"/>
              </a:spcAft>
              <a:defRPr/>
            </a:pPr>
            <a:endParaRPr lang="en-US" dirty="0"/>
          </a:p>
          <a:p>
            <a:pPr lvl="1" eaLnBrk="1" fontAlgn="auto" hangingPunct="1">
              <a:spcAft>
                <a:spcPts val="0"/>
              </a:spcAft>
              <a:defRPr/>
            </a:pPr>
            <a:r>
              <a:rPr lang="en-US" dirty="0"/>
              <a:t>The more specific your skill set is and the more closely it’s matched to the online ad, the greater chance you have of success.</a:t>
            </a:r>
          </a:p>
          <a:p>
            <a:pPr lvl="1" eaLnBrk="1" fontAlgn="auto" hangingPunct="1">
              <a:spcAft>
                <a:spcPts val="0"/>
              </a:spcAft>
              <a:defRPr/>
            </a:pPr>
            <a:endParaRPr lang="en-US" dirty="0"/>
          </a:p>
          <a:p>
            <a:pPr lvl="1" eaLnBrk="1" fontAlgn="auto" hangingPunct="1">
              <a:spcAft>
                <a:spcPts val="0"/>
              </a:spcAft>
              <a:defRPr/>
            </a:pPr>
            <a:r>
              <a:rPr lang="en-US" dirty="0"/>
              <a:t>Prioritize listings that match your skill set directly.</a:t>
            </a:r>
          </a:p>
          <a:p>
            <a:pPr lvl="1" eaLnBrk="1" fontAlgn="auto" hangingPunct="1">
              <a:spcAft>
                <a:spcPts val="0"/>
              </a:spcAft>
              <a:defRPr/>
            </a:pPr>
            <a:endParaRPr lang="en-US" dirty="0"/>
          </a:p>
          <a:p>
            <a:pPr lvl="1" eaLnBrk="1" fontAlgn="auto" hangingPunct="1">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9CD4B66F-8B0A-0140-906B-B118E7E355FC}"/>
              </a:ext>
            </a:extLst>
          </p:cNvPr>
          <p:cNvSpPr>
            <a:spLocks noGrp="1"/>
          </p:cNvSpPr>
          <p:nvPr>
            <p:ph type="title"/>
          </p:nvPr>
        </p:nvSpPr>
        <p:spPr>
          <a:xfrm>
            <a:off x="762000" y="0"/>
            <a:ext cx="7620000" cy="1143000"/>
          </a:xfrm>
        </p:spPr>
        <p:txBody>
          <a:bodyPr/>
          <a:lstStyle/>
          <a:p>
            <a:pPr eaLnBrk="1" hangingPunct="1"/>
            <a:r>
              <a:rPr lang="en-US" altLang="en-US"/>
              <a:t>Resume |Cover Letter</a:t>
            </a:r>
          </a:p>
        </p:txBody>
      </p:sp>
      <p:sp>
        <p:nvSpPr>
          <p:cNvPr id="3" name="Content Placeholder 2">
            <a:extLst>
              <a:ext uri="{FF2B5EF4-FFF2-40B4-BE49-F238E27FC236}">
                <a16:creationId xmlns:a16="http://schemas.microsoft.com/office/drawing/2014/main" id="{7871B5E6-61C5-0847-BACC-35EB1094BAD0}"/>
              </a:ext>
            </a:extLst>
          </p:cNvPr>
          <p:cNvSpPr>
            <a:spLocks noGrp="1"/>
          </p:cNvSpPr>
          <p:nvPr>
            <p:ph idx="1"/>
          </p:nvPr>
        </p:nvSpPr>
        <p:spPr>
          <a:xfrm>
            <a:off x="533400" y="1143000"/>
            <a:ext cx="8229600" cy="4525963"/>
          </a:xfrm>
        </p:spPr>
        <p:txBody>
          <a:bodyPr rtlCol="0">
            <a:normAutofit lnSpcReduction="10000"/>
          </a:bodyPr>
          <a:lstStyle/>
          <a:p>
            <a:pPr eaLnBrk="1" fontAlgn="auto" hangingPunct="1">
              <a:spcAft>
                <a:spcPts val="0"/>
              </a:spcAft>
              <a:defRPr/>
            </a:pPr>
            <a:r>
              <a:rPr lang="en-US" dirty="0"/>
              <a:t>Should be in a Word format.  </a:t>
            </a:r>
          </a:p>
          <a:p>
            <a:pPr lvl="1" eaLnBrk="1" fontAlgn="auto" hangingPunct="1">
              <a:spcAft>
                <a:spcPts val="0"/>
              </a:spcAft>
              <a:defRPr/>
            </a:pPr>
            <a:r>
              <a:rPr lang="en-US" dirty="0">
                <a:solidFill>
                  <a:srgbClr val="FF0000"/>
                </a:solidFill>
              </a:rPr>
              <a:t>doc</a:t>
            </a:r>
            <a:r>
              <a:rPr lang="en-US" dirty="0"/>
              <a:t> (MS2003 &lt;earlier) vs. </a:t>
            </a:r>
            <a:r>
              <a:rPr lang="en-US" dirty="0" err="1"/>
              <a:t>docx</a:t>
            </a:r>
            <a:r>
              <a:rPr lang="en-US" dirty="0"/>
              <a:t> (MS2007&gt;later) is optimal.</a:t>
            </a:r>
          </a:p>
          <a:p>
            <a:pPr lvl="1" eaLnBrk="1" fontAlgn="auto" hangingPunct="1">
              <a:spcAft>
                <a:spcPts val="0"/>
              </a:spcAft>
              <a:defRPr/>
            </a:pPr>
            <a:r>
              <a:rPr lang="en-US" dirty="0"/>
              <a:t>PDF is acceptable with reservations.</a:t>
            </a:r>
          </a:p>
          <a:p>
            <a:pPr lvl="1" eaLnBrk="1" fontAlgn="auto" hangingPunct="1">
              <a:spcAft>
                <a:spcPts val="0"/>
              </a:spcAft>
              <a:defRPr/>
            </a:pPr>
            <a:endParaRPr lang="en-US" dirty="0"/>
          </a:p>
          <a:p>
            <a:pPr marL="342900" lvl="2" indent="-342900" eaLnBrk="1" fontAlgn="auto" hangingPunct="1">
              <a:spcAft>
                <a:spcPts val="0"/>
              </a:spcAft>
              <a:defRPr/>
            </a:pPr>
            <a:r>
              <a:rPr lang="en-US" sz="2800" dirty="0"/>
              <a:t>The only fonts that you should use in your resume are the “universal fonts.” These are the ones that open the same on PCs and Macs of all ages. These are: Times Roman, Arial, Century, MS Sans Serif, Book Antiqua, Century Gothic, or Calibri.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CE8C12C2-A49F-884C-8CD2-42C04E080B05}"/>
              </a:ext>
            </a:extLst>
          </p:cNvPr>
          <p:cNvSpPr>
            <a:spLocks noGrp="1"/>
          </p:cNvSpPr>
          <p:nvPr>
            <p:ph type="title"/>
          </p:nvPr>
        </p:nvSpPr>
        <p:spPr>
          <a:xfrm>
            <a:off x="914400" y="0"/>
            <a:ext cx="7620000" cy="1143000"/>
          </a:xfrm>
        </p:spPr>
        <p:txBody>
          <a:bodyPr/>
          <a:lstStyle/>
          <a:p>
            <a:pPr eaLnBrk="1" hangingPunct="1"/>
            <a:r>
              <a:rPr lang="en-US" altLang="en-US" sz="3600"/>
              <a:t>Top Ten Reasons Employers Hire Vets</a:t>
            </a:r>
          </a:p>
        </p:txBody>
      </p:sp>
      <p:sp>
        <p:nvSpPr>
          <p:cNvPr id="3" name="Content Placeholder 2">
            <a:extLst>
              <a:ext uri="{FF2B5EF4-FFF2-40B4-BE49-F238E27FC236}">
                <a16:creationId xmlns:a16="http://schemas.microsoft.com/office/drawing/2014/main" id="{B94B2988-9F2D-4A4E-A35C-7A739618B420}"/>
              </a:ext>
            </a:extLst>
          </p:cNvPr>
          <p:cNvSpPr>
            <a:spLocks noGrp="1"/>
          </p:cNvSpPr>
          <p:nvPr>
            <p:ph idx="1"/>
          </p:nvPr>
        </p:nvSpPr>
        <p:spPr>
          <a:xfrm>
            <a:off x="990600" y="1371600"/>
            <a:ext cx="7391400" cy="4525963"/>
          </a:xfrm>
        </p:spPr>
        <p:txBody>
          <a:bodyPr rtlCol="0">
            <a:normAutofit fontScale="85000" lnSpcReduction="20000"/>
          </a:bodyPr>
          <a:lstStyle/>
          <a:p>
            <a:pPr marL="596646" indent="-514350" eaLnBrk="1" fontAlgn="auto" hangingPunct="1">
              <a:spcAft>
                <a:spcPts val="0"/>
              </a:spcAft>
              <a:buFont typeface="Wingdings" pitchFamily="2" charset="2"/>
              <a:buChar char="ü"/>
              <a:defRPr/>
            </a:pPr>
            <a:r>
              <a:rPr lang="en-US" dirty="0">
                <a:effectLst>
                  <a:outerShdw blurRad="50800" dist="38100" dir="2700000" algn="tl" rotWithShape="0">
                    <a:prstClr val="black">
                      <a:alpha val="40000"/>
                    </a:prstClr>
                  </a:outerShdw>
                </a:effectLst>
              </a:rPr>
              <a:t>Accelerated Learning Curve</a:t>
            </a:r>
          </a:p>
          <a:p>
            <a:pPr marL="596646" indent="-514350" eaLnBrk="1" fontAlgn="auto" hangingPunct="1">
              <a:spcAft>
                <a:spcPts val="0"/>
              </a:spcAft>
              <a:buFont typeface="Wingdings" pitchFamily="2" charset="2"/>
              <a:buChar char="ü"/>
              <a:defRPr/>
            </a:pPr>
            <a:r>
              <a:rPr lang="en-US" dirty="0">
                <a:effectLst>
                  <a:outerShdw blurRad="50800" dist="38100" dir="2700000" algn="tl" rotWithShape="0">
                    <a:prstClr val="black">
                      <a:alpha val="40000"/>
                    </a:prstClr>
                  </a:outerShdw>
                </a:effectLst>
              </a:rPr>
              <a:t>Leadership</a:t>
            </a:r>
          </a:p>
          <a:p>
            <a:pPr marL="596646" indent="-514350" eaLnBrk="1" fontAlgn="auto" hangingPunct="1">
              <a:spcAft>
                <a:spcPts val="0"/>
              </a:spcAft>
              <a:buFont typeface="Wingdings" pitchFamily="2" charset="2"/>
              <a:buChar char="ü"/>
              <a:defRPr/>
            </a:pPr>
            <a:r>
              <a:rPr lang="en-US" dirty="0">
                <a:effectLst>
                  <a:outerShdw blurRad="50800" dist="38100" dir="2700000" algn="tl" rotWithShape="0">
                    <a:prstClr val="black">
                      <a:alpha val="40000"/>
                    </a:prstClr>
                  </a:outerShdw>
                </a:effectLst>
              </a:rPr>
              <a:t>Teamwork</a:t>
            </a:r>
          </a:p>
          <a:p>
            <a:pPr marL="596646" indent="-514350" eaLnBrk="1" fontAlgn="auto" hangingPunct="1">
              <a:spcAft>
                <a:spcPts val="0"/>
              </a:spcAft>
              <a:buFont typeface="Wingdings" pitchFamily="2" charset="2"/>
              <a:buChar char="ü"/>
              <a:defRPr/>
            </a:pPr>
            <a:r>
              <a:rPr lang="en-US" dirty="0">
                <a:effectLst>
                  <a:outerShdw blurRad="50800" dist="38100" dir="2700000" algn="tl" rotWithShape="0">
                    <a:prstClr val="black">
                      <a:alpha val="40000"/>
                    </a:prstClr>
                  </a:outerShdw>
                </a:effectLst>
              </a:rPr>
              <a:t>Diversity and Inclusion in Action</a:t>
            </a:r>
          </a:p>
          <a:p>
            <a:pPr marL="596646" indent="-514350" eaLnBrk="1" fontAlgn="auto" hangingPunct="1">
              <a:spcAft>
                <a:spcPts val="0"/>
              </a:spcAft>
              <a:buFont typeface="Wingdings" pitchFamily="2" charset="2"/>
              <a:buChar char="ü"/>
              <a:defRPr/>
            </a:pPr>
            <a:r>
              <a:rPr lang="en-US" dirty="0">
                <a:effectLst>
                  <a:outerShdw blurRad="50800" dist="38100" dir="2700000" algn="tl" rotWithShape="0">
                    <a:prstClr val="black">
                      <a:alpha val="40000"/>
                    </a:prstClr>
                  </a:outerShdw>
                </a:effectLst>
              </a:rPr>
              <a:t>Efficient Performance under Pressure</a:t>
            </a:r>
          </a:p>
          <a:p>
            <a:pPr marL="596646" indent="-514350" eaLnBrk="1" fontAlgn="auto" hangingPunct="1">
              <a:spcAft>
                <a:spcPts val="0"/>
              </a:spcAft>
              <a:buFont typeface="Wingdings" pitchFamily="2" charset="2"/>
              <a:buChar char="ü"/>
              <a:defRPr/>
            </a:pPr>
            <a:r>
              <a:rPr lang="en-US" dirty="0">
                <a:effectLst>
                  <a:outerShdw blurRad="50800" dist="38100" dir="2700000" algn="tl" rotWithShape="0">
                    <a:prstClr val="black">
                      <a:alpha val="40000"/>
                    </a:prstClr>
                  </a:outerShdw>
                </a:effectLst>
              </a:rPr>
              <a:t>Respect for Procedures</a:t>
            </a:r>
          </a:p>
          <a:p>
            <a:pPr marL="596646" indent="-514350" eaLnBrk="1" fontAlgn="auto" hangingPunct="1">
              <a:spcAft>
                <a:spcPts val="0"/>
              </a:spcAft>
              <a:buFont typeface="Wingdings" pitchFamily="2" charset="2"/>
              <a:buChar char="ü"/>
              <a:defRPr/>
            </a:pPr>
            <a:r>
              <a:rPr lang="en-US" dirty="0">
                <a:effectLst>
                  <a:outerShdw blurRad="50800" dist="38100" dir="2700000" algn="tl" rotWithShape="0">
                    <a:prstClr val="black">
                      <a:alpha val="40000"/>
                    </a:prstClr>
                  </a:outerShdw>
                </a:effectLst>
              </a:rPr>
              <a:t>Technology and Globalization</a:t>
            </a:r>
          </a:p>
          <a:p>
            <a:pPr marL="596646" indent="-514350" eaLnBrk="1" fontAlgn="auto" hangingPunct="1">
              <a:spcAft>
                <a:spcPts val="0"/>
              </a:spcAft>
              <a:buFont typeface="Wingdings" pitchFamily="2" charset="2"/>
              <a:buChar char="ü"/>
              <a:defRPr/>
            </a:pPr>
            <a:r>
              <a:rPr lang="en-US" dirty="0">
                <a:effectLst>
                  <a:outerShdw blurRad="50800" dist="38100" dir="2700000" algn="tl" rotWithShape="0">
                    <a:prstClr val="black">
                      <a:alpha val="40000"/>
                    </a:prstClr>
                  </a:outerShdw>
                </a:effectLst>
              </a:rPr>
              <a:t>Integrity </a:t>
            </a:r>
          </a:p>
          <a:p>
            <a:pPr marL="596646" indent="-514350" eaLnBrk="1" fontAlgn="auto" hangingPunct="1">
              <a:spcAft>
                <a:spcPts val="0"/>
              </a:spcAft>
              <a:buFont typeface="Wingdings" pitchFamily="2" charset="2"/>
              <a:buChar char="ü"/>
              <a:defRPr/>
            </a:pPr>
            <a:r>
              <a:rPr lang="en-US" dirty="0">
                <a:effectLst>
                  <a:outerShdw blurRad="50800" dist="38100" dir="2700000" algn="tl" rotWithShape="0">
                    <a:prstClr val="black">
                      <a:alpha val="40000"/>
                    </a:prstClr>
                  </a:outerShdw>
                </a:effectLst>
              </a:rPr>
              <a:t>Conscious of Health and Safety Standards</a:t>
            </a:r>
          </a:p>
          <a:p>
            <a:pPr marL="596646" indent="-514350" eaLnBrk="1" fontAlgn="auto" hangingPunct="1">
              <a:spcAft>
                <a:spcPts val="0"/>
              </a:spcAft>
              <a:buFont typeface="Wingdings" pitchFamily="2" charset="2"/>
              <a:buChar char="ü"/>
              <a:defRPr/>
            </a:pPr>
            <a:r>
              <a:rPr lang="en-US" dirty="0">
                <a:effectLst>
                  <a:outerShdw blurRad="50800" dist="38100" dir="2700000" algn="tl" rotWithShape="0">
                    <a:prstClr val="black">
                      <a:alpha val="40000"/>
                    </a:prstClr>
                  </a:outerShdw>
                </a:effectLst>
              </a:rPr>
              <a:t>Triumph over Adversity </a:t>
            </a:r>
          </a:p>
        </p:txBody>
      </p:sp>
      <p:sp>
        <p:nvSpPr>
          <p:cNvPr id="21507" name="TextBox 4">
            <a:extLst>
              <a:ext uri="{FF2B5EF4-FFF2-40B4-BE49-F238E27FC236}">
                <a16:creationId xmlns:a16="http://schemas.microsoft.com/office/drawing/2014/main" id="{D4AB0197-4D5B-ED41-93BD-0776BAE66D2A}"/>
              </a:ext>
            </a:extLst>
          </p:cNvPr>
          <p:cNvSpPr txBox="1">
            <a:spLocks noChangeArrowheads="1"/>
          </p:cNvSpPr>
          <p:nvPr/>
        </p:nvSpPr>
        <p:spPr bwMode="auto">
          <a:xfrm>
            <a:off x="6934200" y="5638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Military.com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935706B5-19E1-704E-92DD-CEDDE387AB21}"/>
              </a:ext>
            </a:extLst>
          </p:cNvPr>
          <p:cNvSpPr>
            <a:spLocks noGrp="1"/>
          </p:cNvSpPr>
          <p:nvPr>
            <p:ph type="title"/>
          </p:nvPr>
        </p:nvSpPr>
        <p:spPr>
          <a:xfrm>
            <a:off x="762000" y="0"/>
            <a:ext cx="7620000" cy="1143000"/>
          </a:xfrm>
        </p:spPr>
        <p:txBody>
          <a:bodyPr/>
          <a:lstStyle/>
          <a:p>
            <a:pPr eaLnBrk="1" hangingPunct="1"/>
            <a:r>
              <a:rPr lang="en-US" altLang="en-US"/>
              <a:t>Resume</a:t>
            </a:r>
          </a:p>
        </p:txBody>
      </p:sp>
      <p:sp>
        <p:nvSpPr>
          <p:cNvPr id="3" name="Content Placeholder 2">
            <a:extLst>
              <a:ext uri="{FF2B5EF4-FFF2-40B4-BE49-F238E27FC236}">
                <a16:creationId xmlns:a16="http://schemas.microsoft.com/office/drawing/2014/main" id="{70FFA2E6-A87B-0740-B3B8-359D09876D0D}"/>
              </a:ext>
            </a:extLst>
          </p:cNvPr>
          <p:cNvSpPr>
            <a:spLocks noGrp="1"/>
          </p:cNvSpPr>
          <p:nvPr>
            <p:ph idx="1"/>
          </p:nvPr>
        </p:nvSpPr>
        <p:spPr>
          <a:xfrm>
            <a:off x="762000" y="1295400"/>
            <a:ext cx="7620000" cy="4830763"/>
          </a:xfrm>
        </p:spPr>
        <p:txBody>
          <a:bodyPr rtlCol="0">
            <a:normAutofit fontScale="92500" lnSpcReduction="20000"/>
          </a:bodyPr>
          <a:lstStyle/>
          <a:p>
            <a:pPr eaLnBrk="1" fontAlgn="auto" hangingPunct="1">
              <a:spcAft>
                <a:spcPts val="0"/>
              </a:spcAft>
              <a:defRPr/>
            </a:pPr>
            <a:r>
              <a:rPr lang="en-US" dirty="0"/>
              <a:t>Tailor your résumé to the listing; make sure it includes keywords.</a:t>
            </a:r>
            <a:endParaRPr lang="en-US" sz="2600" dirty="0"/>
          </a:p>
          <a:p>
            <a:pPr eaLnBrk="1" fontAlgn="auto" hangingPunct="1">
              <a:spcAft>
                <a:spcPts val="0"/>
              </a:spcAft>
              <a:defRPr/>
            </a:pPr>
            <a:r>
              <a:rPr lang="en-US" dirty="0"/>
              <a:t>Avoid placing your contact information in the header of the resume, because filtering software could ignore headers and footers and actually delete that info.</a:t>
            </a:r>
            <a:endParaRPr lang="en-US" sz="2600" dirty="0"/>
          </a:p>
          <a:p>
            <a:pPr eaLnBrk="1" fontAlgn="auto" hangingPunct="1">
              <a:spcAft>
                <a:spcPts val="0"/>
              </a:spcAft>
              <a:defRPr/>
            </a:pPr>
            <a:r>
              <a:rPr lang="en-US" dirty="0"/>
              <a:t>Resume Formatting</a:t>
            </a:r>
            <a:endParaRPr lang="en-US" sz="2600" dirty="0"/>
          </a:p>
          <a:p>
            <a:pPr lvl="1" eaLnBrk="1" fontAlgn="auto" hangingPunct="1">
              <a:spcAft>
                <a:spcPts val="0"/>
              </a:spcAft>
              <a:defRPr/>
            </a:pPr>
            <a:r>
              <a:rPr lang="en-US" dirty="0"/>
              <a:t>Do not have lines that run across the width of the page.</a:t>
            </a:r>
          </a:p>
          <a:p>
            <a:pPr lvl="1" eaLnBrk="1" fontAlgn="auto" hangingPunct="1">
              <a:spcAft>
                <a:spcPts val="0"/>
              </a:spcAft>
              <a:defRPr/>
            </a:pPr>
            <a:r>
              <a:rPr lang="en-US" dirty="0"/>
              <a:t>Do not format using tables.</a:t>
            </a:r>
          </a:p>
          <a:p>
            <a:pPr lvl="1" eaLnBrk="1" fontAlgn="auto" hangingPunct="1">
              <a:spcAft>
                <a:spcPts val="0"/>
              </a:spcAft>
              <a:defRPr/>
            </a:pPr>
            <a:r>
              <a:rPr lang="en-US" dirty="0"/>
              <a:t>Do not use borders around your resume.</a:t>
            </a:r>
          </a:p>
          <a:p>
            <a:pPr lvl="1" eaLnBrk="1" fontAlgn="auto" hangingPunct="1">
              <a:spcAft>
                <a:spcPts val="0"/>
              </a:spcAft>
              <a:defRPr/>
            </a:pPr>
            <a:r>
              <a:rPr lang="en-US" dirty="0"/>
              <a:t>A one-inch margin top and bottom is best.</a:t>
            </a:r>
          </a:p>
          <a:p>
            <a:pPr eaLnBrk="1" fontAlgn="auto" hangingPunct="1">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C84AD3C9-0EA3-D844-8389-03CD8618C927}"/>
              </a:ext>
            </a:extLst>
          </p:cNvPr>
          <p:cNvSpPr>
            <a:spLocks noGrp="1"/>
          </p:cNvSpPr>
          <p:nvPr>
            <p:ph type="title"/>
          </p:nvPr>
        </p:nvSpPr>
        <p:spPr>
          <a:xfrm>
            <a:off x="762000" y="0"/>
            <a:ext cx="7620000" cy="1143000"/>
          </a:xfrm>
        </p:spPr>
        <p:txBody>
          <a:bodyPr/>
          <a:lstStyle/>
          <a:p>
            <a:pPr eaLnBrk="1" hangingPunct="1"/>
            <a:r>
              <a:rPr lang="en-US" altLang="en-US"/>
              <a:t>Horror Stories</a:t>
            </a:r>
          </a:p>
        </p:txBody>
      </p:sp>
      <p:sp>
        <p:nvSpPr>
          <p:cNvPr id="3" name="Content Placeholder 2">
            <a:extLst>
              <a:ext uri="{FF2B5EF4-FFF2-40B4-BE49-F238E27FC236}">
                <a16:creationId xmlns:a16="http://schemas.microsoft.com/office/drawing/2014/main" id="{8448FC66-2226-8844-ABB7-38053738080C}"/>
              </a:ext>
            </a:extLst>
          </p:cNvPr>
          <p:cNvSpPr>
            <a:spLocks noGrp="1"/>
          </p:cNvSpPr>
          <p:nvPr>
            <p:ph idx="1"/>
          </p:nvPr>
        </p:nvSpPr>
        <p:spPr>
          <a:xfrm>
            <a:off x="762000" y="1219200"/>
            <a:ext cx="7620000" cy="4906963"/>
          </a:xfrm>
        </p:spPr>
        <p:txBody>
          <a:bodyPr/>
          <a:lstStyle/>
          <a:p>
            <a:pPr marL="342900" lvl="1" indent="-342900" eaLnBrk="1" hangingPunct="1">
              <a:buFont typeface="Arial" panose="020B0604020202020204" pitchFamily="34" charset="0"/>
              <a:buChar char="•"/>
            </a:pPr>
            <a:r>
              <a:rPr lang="en-US" altLang="en-US"/>
              <a:t>Out of every 1,000 applicants who view a job requisition only 25 will complete the application correctly and only 3-5 will be called in for an interview</a:t>
            </a:r>
            <a:endParaRPr lang="en-US" altLang="en-US" sz="2000"/>
          </a:p>
          <a:p>
            <a:pPr marL="342900" lvl="1" indent="-342900" eaLnBrk="1" hangingPunct="1">
              <a:buFont typeface="Arial" panose="020B0604020202020204" pitchFamily="34" charset="0"/>
              <a:buChar char="•"/>
            </a:pPr>
            <a:endParaRPr lang="en-US" altLang="en-US"/>
          </a:p>
          <a:p>
            <a:pPr marL="342900" lvl="1" indent="-342900" eaLnBrk="1" hangingPunct="1">
              <a:buFont typeface="Arial" panose="020B0604020202020204" pitchFamily="34" charset="0"/>
              <a:buChar char="•"/>
            </a:pPr>
            <a:r>
              <a:rPr lang="en-US" altLang="en-US"/>
              <a:t>Peter Cappelli, a management professor at the University of Pennsylvania, recently noted a case after a company's resume-screening system concluded that none of the 29,000 applicants for an engineering job had the right qualifications.</a:t>
            </a:r>
            <a:endParaRPr lang="en-US" altLang="en-US" sz="2000"/>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30BE1BBC-6959-A04E-B119-A03C43EAF954}"/>
              </a:ext>
            </a:extLst>
          </p:cNvPr>
          <p:cNvSpPr>
            <a:spLocks noGrp="1"/>
          </p:cNvSpPr>
          <p:nvPr>
            <p:ph type="title"/>
          </p:nvPr>
        </p:nvSpPr>
        <p:spPr>
          <a:xfrm>
            <a:off x="723900" y="0"/>
            <a:ext cx="7696200" cy="1143000"/>
          </a:xfrm>
        </p:spPr>
        <p:txBody>
          <a:bodyPr/>
          <a:lstStyle/>
          <a:p>
            <a:pPr eaLnBrk="1" hangingPunct="1"/>
            <a:r>
              <a:rPr lang="en-US" altLang="en-US"/>
              <a:t>Examples</a:t>
            </a:r>
          </a:p>
        </p:txBody>
      </p:sp>
      <p:sp>
        <p:nvSpPr>
          <p:cNvPr id="3" name="Content Placeholder 2">
            <a:extLst>
              <a:ext uri="{FF2B5EF4-FFF2-40B4-BE49-F238E27FC236}">
                <a16:creationId xmlns:a16="http://schemas.microsoft.com/office/drawing/2014/main" id="{03BE91E7-F7E0-A64F-8ED0-7E8A3491F8C6}"/>
              </a:ext>
            </a:extLst>
          </p:cNvPr>
          <p:cNvSpPr>
            <a:spLocks noGrp="1"/>
          </p:cNvSpPr>
          <p:nvPr>
            <p:ph idx="1"/>
          </p:nvPr>
        </p:nvSpPr>
        <p:spPr>
          <a:xfrm>
            <a:off x="762000" y="1600200"/>
            <a:ext cx="7620000" cy="4525963"/>
          </a:xfrm>
        </p:spPr>
        <p:txBody>
          <a:bodyPr/>
          <a:lstStyle/>
          <a:p>
            <a:pPr eaLnBrk="1" hangingPunct="1"/>
            <a:r>
              <a:rPr lang="en-US" altLang="en-US"/>
              <a:t>Example #1:</a:t>
            </a:r>
            <a:endParaRPr lang="en-US" altLang="en-US" sz="2400"/>
          </a:p>
          <a:p>
            <a:pPr lvl="1" eaLnBrk="1" hangingPunct="1"/>
            <a:r>
              <a:rPr lang="en-US" altLang="en-US"/>
              <a:t>Locally conducted an experiment in late 2011 with 50 job seekers.</a:t>
            </a:r>
            <a:endParaRPr lang="en-US" altLang="en-US" sz="2200"/>
          </a:p>
          <a:p>
            <a:pPr lvl="1" eaLnBrk="1" hangingPunct="1"/>
            <a:endParaRPr lang="en-US" altLang="en-US"/>
          </a:p>
          <a:p>
            <a:pPr eaLnBrk="1" hangingPunct="1"/>
            <a:r>
              <a:rPr lang="en-US" altLang="en-US"/>
              <a:t>Example #2</a:t>
            </a:r>
            <a:endParaRPr lang="en-US" altLang="en-US" sz="2400"/>
          </a:p>
          <a:p>
            <a:pPr lvl="1" eaLnBrk="1" hangingPunct="1"/>
            <a:r>
              <a:rPr lang="en-US" altLang="en-US"/>
              <a:t>Designed an ATS program with only one set of instructions: “Type in all appropriate information”</a:t>
            </a:r>
            <a:endParaRPr lang="en-US" altLang="en-US" sz="2200"/>
          </a:p>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58B7BC41-A4C9-EF40-A132-89726E6FDEA8}"/>
              </a:ext>
            </a:extLst>
          </p:cNvPr>
          <p:cNvSpPr>
            <a:spLocks noGrp="1"/>
          </p:cNvSpPr>
          <p:nvPr>
            <p:ph type="title"/>
          </p:nvPr>
        </p:nvSpPr>
        <p:spPr>
          <a:xfrm>
            <a:off x="762000" y="0"/>
            <a:ext cx="7620000" cy="1143000"/>
          </a:xfrm>
        </p:spPr>
        <p:txBody>
          <a:bodyPr/>
          <a:lstStyle/>
          <a:p>
            <a:pPr eaLnBrk="1" hangingPunct="1"/>
            <a:r>
              <a:rPr lang="en-US" altLang="en-US"/>
              <a:t>On-Line Application Tips</a:t>
            </a:r>
          </a:p>
        </p:txBody>
      </p:sp>
      <p:sp>
        <p:nvSpPr>
          <p:cNvPr id="3" name="Content Placeholder 2">
            <a:extLst>
              <a:ext uri="{FF2B5EF4-FFF2-40B4-BE49-F238E27FC236}">
                <a16:creationId xmlns:a16="http://schemas.microsoft.com/office/drawing/2014/main" id="{6C9DDC7D-ABB4-6542-B1B1-B8ABD0470C0B}"/>
              </a:ext>
            </a:extLst>
          </p:cNvPr>
          <p:cNvSpPr>
            <a:spLocks noGrp="1"/>
          </p:cNvSpPr>
          <p:nvPr>
            <p:ph idx="1"/>
          </p:nvPr>
        </p:nvSpPr>
        <p:spPr>
          <a:xfrm>
            <a:off x="762000" y="1219200"/>
            <a:ext cx="7620000" cy="4525963"/>
          </a:xfrm>
        </p:spPr>
        <p:txBody>
          <a:bodyPr/>
          <a:lstStyle/>
          <a:p>
            <a:pPr eaLnBrk="1" hangingPunct="1"/>
            <a:r>
              <a:rPr lang="en-US" altLang="en-US"/>
              <a:t>Use Keywords found in the job description</a:t>
            </a:r>
          </a:p>
          <a:p>
            <a:pPr eaLnBrk="1" hangingPunct="1"/>
            <a:r>
              <a:rPr lang="en-US" altLang="en-US"/>
              <a:t>Use correct formatting</a:t>
            </a:r>
          </a:p>
          <a:p>
            <a:pPr eaLnBrk="1" hangingPunct="1"/>
            <a:r>
              <a:rPr lang="en-US" altLang="en-US"/>
              <a:t>Craft a short and targeted cover letter </a:t>
            </a:r>
          </a:p>
          <a:p>
            <a:pPr eaLnBrk="1" hangingPunct="1"/>
            <a:r>
              <a:rPr lang="en-US" altLang="en-US"/>
              <a:t>Save your work frequently </a:t>
            </a:r>
          </a:p>
          <a:p>
            <a:pPr eaLnBrk="1" hangingPunct="1"/>
            <a:r>
              <a:rPr lang="en-US" altLang="en-US"/>
              <a:t>Print each page prior to moving to next page</a:t>
            </a:r>
          </a:p>
          <a:p>
            <a:pPr eaLnBrk="1" hangingPunct="1"/>
            <a:r>
              <a:rPr lang="en-US" altLang="en-US"/>
              <a:t>Avoid using the “back” button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D145EDC8-CE57-184D-82BD-E4415CCC95CC}"/>
              </a:ext>
            </a:extLst>
          </p:cNvPr>
          <p:cNvSpPr>
            <a:spLocks noGrp="1"/>
          </p:cNvSpPr>
          <p:nvPr>
            <p:ph type="title"/>
          </p:nvPr>
        </p:nvSpPr>
        <p:spPr>
          <a:xfrm>
            <a:off x="762000" y="0"/>
            <a:ext cx="7620000" cy="1143000"/>
          </a:xfrm>
        </p:spPr>
        <p:txBody>
          <a:bodyPr/>
          <a:lstStyle/>
          <a:p>
            <a:pPr eaLnBrk="1" hangingPunct="1"/>
            <a:r>
              <a:rPr lang="en-US" altLang="en-US"/>
              <a:t>Additional Tips</a:t>
            </a:r>
          </a:p>
        </p:txBody>
      </p:sp>
      <p:sp>
        <p:nvSpPr>
          <p:cNvPr id="3" name="Content Placeholder 2">
            <a:extLst>
              <a:ext uri="{FF2B5EF4-FFF2-40B4-BE49-F238E27FC236}">
                <a16:creationId xmlns:a16="http://schemas.microsoft.com/office/drawing/2014/main" id="{05CFC34D-8C29-3647-A930-D9EB18F55BF6}"/>
              </a:ext>
            </a:extLst>
          </p:cNvPr>
          <p:cNvSpPr>
            <a:spLocks noGrp="1"/>
          </p:cNvSpPr>
          <p:nvPr>
            <p:ph idx="1"/>
          </p:nvPr>
        </p:nvSpPr>
        <p:spPr>
          <a:xfrm>
            <a:off x="762000" y="1219200"/>
            <a:ext cx="7620000" cy="4525963"/>
          </a:xfrm>
        </p:spPr>
        <p:txBody>
          <a:bodyPr/>
          <a:lstStyle/>
          <a:p>
            <a:pPr eaLnBrk="1" hangingPunct="1"/>
            <a:r>
              <a:rPr lang="en-US" altLang="en-US"/>
              <a:t>Don’t over click buttons on slow computer</a:t>
            </a:r>
          </a:p>
          <a:p>
            <a:pPr eaLnBrk="1" hangingPunct="1"/>
            <a:r>
              <a:rPr lang="en-US" altLang="en-US"/>
              <a:t>Complete blank job application</a:t>
            </a:r>
          </a:p>
          <a:p>
            <a:pPr eaLnBrk="1" hangingPunct="1"/>
            <a:r>
              <a:rPr lang="en-US" altLang="en-US"/>
              <a:t>Many on-line systems are timed – Plan to spend at least one hour per application</a:t>
            </a:r>
          </a:p>
          <a:p>
            <a:pPr eaLnBrk="1" hangingPunct="1"/>
            <a:r>
              <a:rPr lang="en-US" altLang="en-US"/>
              <a:t>Be ready to complete an online assessment (45-60 minutes)</a:t>
            </a:r>
          </a:p>
          <a:p>
            <a:pPr eaLnBrk="1" hangingPunct="1"/>
            <a:r>
              <a:rPr lang="en-US" altLang="en-US"/>
              <a:t>Don’t Assume</a:t>
            </a:r>
          </a:p>
          <a:p>
            <a:pPr eaLnBrk="1" hangingPunct="1"/>
            <a:r>
              <a:rPr lang="en-US" altLang="en-US"/>
              <a:t>Follow-Up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F6F4F953-1C93-9747-8D97-DCCFADE20FF1}"/>
              </a:ext>
            </a:extLst>
          </p:cNvPr>
          <p:cNvSpPr>
            <a:spLocks noGrp="1"/>
          </p:cNvSpPr>
          <p:nvPr>
            <p:ph type="title"/>
          </p:nvPr>
        </p:nvSpPr>
        <p:spPr>
          <a:xfrm>
            <a:off x="762000" y="0"/>
            <a:ext cx="7620000" cy="1143000"/>
          </a:xfrm>
        </p:spPr>
        <p:txBody>
          <a:bodyPr/>
          <a:lstStyle/>
          <a:p>
            <a:pPr eaLnBrk="1" hangingPunct="1"/>
            <a:r>
              <a:rPr lang="en-US" altLang="en-US"/>
              <a:t>Application Process</a:t>
            </a:r>
          </a:p>
        </p:txBody>
      </p:sp>
      <p:pic>
        <p:nvPicPr>
          <p:cNvPr id="80898" name="Content Placeholder 5" descr="Military Logo.png">
            <a:extLst>
              <a:ext uri="{FF2B5EF4-FFF2-40B4-BE49-F238E27FC236}">
                <a16:creationId xmlns:a16="http://schemas.microsoft.com/office/drawing/2014/main" id="{4D17ACB1-5C34-954A-801C-48DB9FAE54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295400"/>
            <a:ext cx="6181725" cy="39624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4">
            <a:extLst>
              <a:ext uri="{FF2B5EF4-FFF2-40B4-BE49-F238E27FC236}">
                <a16:creationId xmlns:a16="http://schemas.microsoft.com/office/drawing/2014/main" id="{2B1A8DD3-76E7-A344-A59E-60434470F670}"/>
              </a:ext>
            </a:extLst>
          </p:cNvPr>
          <p:cNvSpPr>
            <a:spLocks noGrp="1"/>
          </p:cNvSpPr>
          <p:nvPr>
            <p:ph type="title"/>
          </p:nvPr>
        </p:nvSpPr>
        <p:spPr>
          <a:xfrm>
            <a:off x="457200" y="0"/>
            <a:ext cx="8229600" cy="1143000"/>
          </a:xfrm>
        </p:spPr>
        <p:txBody>
          <a:bodyPr/>
          <a:lstStyle/>
          <a:p>
            <a:pPr eaLnBrk="1" hangingPunct="1"/>
            <a:r>
              <a:rPr lang="en-US" altLang="en-US"/>
              <a:t>Application Process</a:t>
            </a:r>
          </a:p>
        </p:txBody>
      </p:sp>
      <p:sp>
        <p:nvSpPr>
          <p:cNvPr id="6" name="Content Placeholder 5">
            <a:extLst>
              <a:ext uri="{FF2B5EF4-FFF2-40B4-BE49-F238E27FC236}">
                <a16:creationId xmlns:a16="http://schemas.microsoft.com/office/drawing/2014/main" id="{EFFE0021-3229-4644-99DF-0B10F91AE92B}"/>
              </a:ext>
            </a:extLst>
          </p:cNvPr>
          <p:cNvSpPr>
            <a:spLocks noGrp="1"/>
          </p:cNvSpPr>
          <p:nvPr>
            <p:ph idx="1"/>
          </p:nvPr>
        </p:nvSpPr>
        <p:spPr>
          <a:xfrm>
            <a:off x="457200" y="1143000"/>
            <a:ext cx="8229600" cy="4525963"/>
          </a:xfrm>
        </p:spPr>
        <p:txBody>
          <a:bodyPr/>
          <a:lstStyle/>
          <a:p>
            <a:pPr eaLnBrk="1" hangingPunct="1"/>
            <a:r>
              <a:rPr lang="en-US" altLang="en-US"/>
              <a:t>Find the Position</a:t>
            </a:r>
          </a:p>
          <a:p>
            <a:pPr lvl="1" eaLnBrk="1" hangingPunct="1"/>
            <a:r>
              <a:rPr lang="en-US" altLang="en-US"/>
              <a:t>1</a:t>
            </a:r>
            <a:r>
              <a:rPr lang="en-US" altLang="en-US" baseline="30000"/>
              <a:t>st </a:t>
            </a:r>
            <a:r>
              <a:rPr lang="en-US" altLang="en-US"/>
              <a:t>Hour – Research the company</a:t>
            </a:r>
          </a:p>
          <a:p>
            <a:pPr lvl="1" eaLnBrk="1" hangingPunct="1"/>
            <a:r>
              <a:rPr lang="en-US" altLang="en-US"/>
              <a:t>2</a:t>
            </a:r>
            <a:r>
              <a:rPr lang="en-US" altLang="en-US" baseline="30000"/>
              <a:t>nd</a:t>
            </a:r>
            <a:r>
              <a:rPr lang="en-US" altLang="en-US"/>
              <a:t> Hour – Customize Resume/Cover Letter</a:t>
            </a:r>
          </a:p>
          <a:p>
            <a:pPr lvl="1" eaLnBrk="1" hangingPunct="1"/>
            <a:r>
              <a:rPr lang="en-US" altLang="en-US"/>
              <a:t>3</a:t>
            </a:r>
            <a:r>
              <a:rPr lang="en-US" altLang="en-US" baseline="30000"/>
              <a:t>rd</a:t>
            </a:r>
            <a:r>
              <a:rPr lang="en-US" altLang="en-US"/>
              <a:t> Hour – Complete the ATS process</a:t>
            </a:r>
          </a:p>
          <a:p>
            <a:pPr lvl="1" eaLnBrk="1" hangingPunct="1"/>
            <a:r>
              <a:rPr lang="en-US" altLang="en-US"/>
              <a:t>4</a:t>
            </a:r>
            <a:r>
              <a:rPr lang="en-US" altLang="en-US" baseline="30000"/>
              <a:t>th</a:t>
            </a:r>
            <a:r>
              <a:rPr lang="en-US" altLang="en-US"/>
              <a:t> Hour – Behavioral Assessment Link</a:t>
            </a:r>
          </a:p>
          <a:p>
            <a:pPr lvl="1" eaLnBrk="1" hangingPunct="1"/>
            <a:r>
              <a:rPr lang="en-US" altLang="en-US"/>
              <a:t>5</a:t>
            </a:r>
            <a:r>
              <a:rPr lang="en-US" altLang="en-US" baseline="30000"/>
              <a:t>th</a:t>
            </a:r>
            <a:r>
              <a:rPr lang="en-US" altLang="en-US"/>
              <a:t> Hour – Follow-up</a:t>
            </a:r>
          </a:p>
          <a:p>
            <a:pPr lvl="1" eaLnBrk="1" hangingPunct="1"/>
            <a:endParaRPr lang="en-US" altLang="en-US"/>
          </a:p>
          <a:p>
            <a:pPr eaLnBrk="1" hangingPunct="1"/>
            <a:r>
              <a:rPr lang="en-US" altLang="en-US"/>
              <a:t>Quality versus Quantity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D0B6AD19-C010-0549-AC9B-639DEB9A298D}"/>
              </a:ext>
            </a:extLst>
          </p:cNvPr>
          <p:cNvSpPr>
            <a:spLocks noGrp="1"/>
          </p:cNvSpPr>
          <p:nvPr>
            <p:ph type="title"/>
          </p:nvPr>
        </p:nvSpPr>
        <p:spPr>
          <a:xfrm>
            <a:off x="762000" y="0"/>
            <a:ext cx="7620000" cy="1143000"/>
          </a:xfrm>
        </p:spPr>
        <p:txBody>
          <a:bodyPr/>
          <a:lstStyle/>
          <a:p>
            <a:pPr eaLnBrk="1" hangingPunct="1"/>
            <a:r>
              <a:rPr lang="en-US" altLang="en-US"/>
              <a:t>Resume Review</a:t>
            </a:r>
          </a:p>
        </p:txBody>
      </p:sp>
      <p:pic>
        <p:nvPicPr>
          <p:cNvPr id="82946" name="Content Placeholder 5" descr="Military Logo.png">
            <a:extLst>
              <a:ext uri="{FF2B5EF4-FFF2-40B4-BE49-F238E27FC236}">
                <a16:creationId xmlns:a16="http://schemas.microsoft.com/office/drawing/2014/main" id="{B93A555E-1B79-794E-85E3-3AA98717F7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295400"/>
            <a:ext cx="6181725" cy="39624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HeatMap.jpg">
            <a:extLst>
              <a:ext uri="{FF2B5EF4-FFF2-40B4-BE49-F238E27FC236}">
                <a16:creationId xmlns:a16="http://schemas.microsoft.com/office/drawing/2014/main" id="{F10F2674-AD4A-4C4C-B5C8-B2FD03CF23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3">
            <a:extLst>
              <a:ext uri="{FF2B5EF4-FFF2-40B4-BE49-F238E27FC236}">
                <a16:creationId xmlns:a16="http://schemas.microsoft.com/office/drawing/2014/main" id="{FD39C97C-274C-4443-8C9F-545CCB9D3A60}"/>
              </a:ext>
            </a:extLst>
          </p:cNvPr>
          <p:cNvSpPr>
            <a:spLocks noChangeArrowheads="1"/>
          </p:cNvSpPr>
          <p:nvPr/>
        </p:nvSpPr>
        <p:spPr bwMode="auto">
          <a:xfrm>
            <a:off x="738188" y="5410200"/>
            <a:ext cx="7667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The Ladders have found recruiters spend an average of just </a:t>
            </a:r>
            <a:r>
              <a:rPr lang="en-US" altLang="en-US" sz="1800" b="1">
                <a:solidFill>
                  <a:srgbClr val="AE1517"/>
                </a:solidFill>
              </a:rPr>
              <a:t>six seconds </a:t>
            </a:r>
            <a:r>
              <a:rPr lang="en-US" altLang="en-US" sz="1800" b="1"/>
              <a:t>looking at a resume before deciding ‘Yes' or ‘No' on candidates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TextBox 1">
            <a:extLst>
              <a:ext uri="{FF2B5EF4-FFF2-40B4-BE49-F238E27FC236}">
                <a16:creationId xmlns:a16="http://schemas.microsoft.com/office/drawing/2014/main" id="{2C9DB29B-0154-7D44-826D-47D880EEACAA}"/>
              </a:ext>
            </a:extLst>
          </p:cNvPr>
          <p:cNvSpPr txBox="1">
            <a:spLocks noChangeArrowheads="1"/>
          </p:cNvSpPr>
          <p:nvPr/>
        </p:nvSpPr>
        <p:spPr bwMode="auto">
          <a:xfrm>
            <a:off x="1219200" y="1828800"/>
            <a:ext cx="7086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u="sng"/>
              <a:t>Experiment</a:t>
            </a:r>
          </a:p>
          <a:p>
            <a:pPr eaLnBrk="1" hangingPunct="1">
              <a:spcBef>
                <a:spcPct val="0"/>
              </a:spcBef>
              <a:buFontTx/>
              <a:buNone/>
            </a:pPr>
            <a:endParaRPr lang="en-US" altLang="en-US" sz="4400"/>
          </a:p>
          <a:p>
            <a:pPr eaLnBrk="1" hangingPunct="1">
              <a:spcBef>
                <a:spcPct val="0"/>
              </a:spcBef>
              <a:buFontTx/>
              <a:buNone/>
            </a:pPr>
            <a:r>
              <a:rPr lang="en-US" altLang="en-US" sz="4400"/>
              <a:t>Close your Eyes, I will tell you when to open them. </a:t>
            </a:r>
            <a:r>
              <a:rPr lang="en-US" altLang="en-US" sz="1800"/>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D88F9DCC-F9FD-1141-8C0C-72C1EC96150E}"/>
              </a:ext>
            </a:extLst>
          </p:cNvPr>
          <p:cNvSpPr>
            <a:spLocks noGrp="1"/>
          </p:cNvSpPr>
          <p:nvPr>
            <p:ph type="title"/>
          </p:nvPr>
        </p:nvSpPr>
        <p:spPr/>
        <p:txBody>
          <a:bodyPr/>
          <a:lstStyle/>
          <a:p>
            <a:pPr eaLnBrk="1" hangingPunct="1"/>
            <a:r>
              <a:rPr lang="en-US" altLang="en-US"/>
              <a:t>Translating Military Skills</a:t>
            </a:r>
          </a:p>
        </p:txBody>
      </p:sp>
      <p:pic>
        <p:nvPicPr>
          <p:cNvPr id="23554" name="Content Placeholder 5" descr="Military Logo.png">
            <a:extLst>
              <a:ext uri="{FF2B5EF4-FFF2-40B4-BE49-F238E27FC236}">
                <a16:creationId xmlns:a16="http://schemas.microsoft.com/office/drawing/2014/main" id="{59E0D917-7B8B-0A4D-9865-0187A19B3D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524000"/>
            <a:ext cx="6181725" cy="396240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Rectangle 1">
            <a:extLst>
              <a:ext uri="{FF2B5EF4-FFF2-40B4-BE49-F238E27FC236}">
                <a16:creationId xmlns:a16="http://schemas.microsoft.com/office/drawing/2014/main" id="{1B210654-C188-7B49-B4FC-3A53B140884D}"/>
              </a:ext>
            </a:extLst>
          </p:cNvPr>
          <p:cNvSpPr>
            <a:spLocks noChangeArrowheads="1"/>
          </p:cNvSpPr>
          <p:nvPr/>
        </p:nvSpPr>
        <p:spPr bwMode="auto">
          <a:xfrm>
            <a:off x="0" y="1004888"/>
            <a:ext cx="91440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ea typeface="Calibri" panose="020F0502020204030204" pitchFamily="34" charset="0"/>
                <a:cs typeface="Times New Roman" panose="02020603050405020304" pitchFamily="18" charset="0"/>
              </a:rPr>
              <a:t>Experience:</a:t>
            </a:r>
          </a:p>
          <a:p>
            <a:pPr eaLnBrk="1" hangingPunct="1">
              <a:spcBef>
                <a:spcPct val="0"/>
              </a:spcBef>
              <a:buFontTx/>
              <a:buNone/>
            </a:pPr>
            <a:endParaRPr lang="en-US" altLang="en-US" sz="1800">
              <a:ea typeface="Calibri" panose="020F0502020204030204" pitchFamily="34" charset="0"/>
            </a:endParaRPr>
          </a:p>
          <a:p>
            <a:pPr>
              <a:spcBef>
                <a:spcPct val="0"/>
              </a:spcBef>
              <a:buFontTx/>
              <a:buChar char="•"/>
            </a:pPr>
            <a:r>
              <a:rPr lang="en-US" altLang="en-US" sz="1800">
                <a:ea typeface="Calibri" panose="020F0502020204030204" pitchFamily="34" charset="0"/>
                <a:cs typeface="Times New Roman" panose="02020603050405020304" pitchFamily="18" charset="0"/>
              </a:rPr>
              <a:t> Identified staff vacancies, recruitment, interviewed and selected applicants which resulted in productivity increasing sixty five percent in two years. </a:t>
            </a:r>
          </a:p>
          <a:p>
            <a:pPr>
              <a:spcBef>
                <a:spcPct val="0"/>
              </a:spcBef>
              <a:buFontTx/>
              <a:buNone/>
            </a:pPr>
            <a:endParaRPr lang="en-US" altLang="en-US" sz="1800"/>
          </a:p>
          <a:p>
            <a:pPr>
              <a:spcBef>
                <a:spcPct val="0"/>
              </a:spcBef>
              <a:buFontTx/>
              <a:buChar char="•"/>
            </a:pPr>
            <a:r>
              <a:rPr lang="en-US" altLang="en-US" sz="1800">
                <a:cs typeface="Calibri" panose="020F0502020204030204" pitchFamily="34" charset="0"/>
              </a:rPr>
              <a:t> Developed training materials and established design criteria to develop new approaches to training.  </a:t>
            </a:r>
          </a:p>
          <a:p>
            <a:pPr>
              <a:spcBef>
                <a:spcPct val="0"/>
              </a:spcBef>
              <a:buFontTx/>
              <a:buNone/>
            </a:pPr>
            <a:endParaRPr lang="en-US" altLang="en-US" sz="1800"/>
          </a:p>
          <a:p>
            <a:pPr>
              <a:spcBef>
                <a:spcPct val="0"/>
              </a:spcBef>
              <a:buFontTx/>
              <a:buChar char="•"/>
            </a:pPr>
            <a:r>
              <a:rPr lang="en-US" altLang="en-US" sz="1800">
                <a:cs typeface="Calibri" panose="020F0502020204030204" pitchFamily="34" charset="0"/>
              </a:rPr>
              <a:t> Composed educational material for use in a new engineer field which resulted in training five thousand personnel annually allowing the Corps of Engineers to conduct one hundred missions safely. </a:t>
            </a:r>
          </a:p>
          <a:p>
            <a:pPr>
              <a:spcBef>
                <a:spcPct val="0"/>
              </a:spcBef>
              <a:buFontTx/>
              <a:buNone/>
            </a:pPr>
            <a:endParaRPr lang="en-US" altLang="en-US" sz="1800">
              <a:cs typeface="Calibri" panose="020F0502020204030204" pitchFamily="34" charset="0"/>
            </a:endParaRPr>
          </a:p>
          <a:p>
            <a:pPr>
              <a:spcBef>
                <a:spcPct val="0"/>
              </a:spcBef>
              <a:buFontTx/>
              <a:buChar char="•"/>
            </a:pPr>
            <a:r>
              <a:rPr lang="en-US" altLang="en-US" sz="1800">
                <a:cs typeface="Calibri" panose="020F0502020204030204" pitchFamily="34" charset="0"/>
              </a:rPr>
              <a:t> Implemented a new safety program. </a:t>
            </a:r>
            <a:endParaRPr lang="en-US" altLang="en-US" sz="180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1" name="Rectangle 1">
            <a:extLst>
              <a:ext uri="{FF2B5EF4-FFF2-40B4-BE49-F238E27FC236}">
                <a16:creationId xmlns:a16="http://schemas.microsoft.com/office/drawing/2014/main" id="{4E9FEFC3-4B8A-0448-B588-F3E3166D4B86}"/>
              </a:ext>
            </a:extLst>
          </p:cNvPr>
          <p:cNvSpPr>
            <a:spLocks noChangeArrowheads="1"/>
          </p:cNvSpPr>
          <p:nvPr/>
        </p:nvSpPr>
        <p:spPr bwMode="auto">
          <a:xfrm>
            <a:off x="0" y="11430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ea typeface="Calibri" panose="020F0502020204030204" pitchFamily="34" charset="0"/>
                <a:cs typeface="Times New Roman" panose="02020603050405020304" pitchFamily="18" charset="0"/>
              </a:rPr>
              <a:t>Experience:</a:t>
            </a:r>
          </a:p>
          <a:p>
            <a:pPr eaLnBrk="1" hangingPunct="1">
              <a:spcBef>
                <a:spcPct val="0"/>
              </a:spcBef>
              <a:buFontTx/>
              <a:buNone/>
            </a:pPr>
            <a:endParaRPr lang="en-US" altLang="en-US" sz="1800">
              <a:ea typeface="Calibri" panose="020F0502020204030204" pitchFamily="34" charset="0"/>
            </a:endParaRPr>
          </a:p>
          <a:p>
            <a:pPr>
              <a:spcBef>
                <a:spcPct val="0"/>
              </a:spcBef>
              <a:buFontTx/>
              <a:buChar char="•"/>
            </a:pPr>
            <a:r>
              <a:rPr lang="en-US" altLang="en-US" sz="1800">
                <a:ea typeface="Calibri" panose="020F0502020204030204" pitchFamily="34" charset="0"/>
                <a:cs typeface="Times New Roman" panose="02020603050405020304" pitchFamily="18" charset="0"/>
              </a:rPr>
              <a:t> Identified staff vacancies, recruitment, interviewed and selected applicants which resulted in productivity increasing 65 percent in two years. </a:t>
            </a:r>
          </a:p>
          <a:p>
            <a:pPr>
              <a:spcBef>
                <a:spcPct val="0"/>
              </a:spcBef>
              <a:buFontTx/>
              <a:buNone/>
            </a:pPr>
            <a:endParaRPr lang="en-US" altLang="en-US" sz="1800"/>
          </a:p>
          <a:p>
            <a:pPr>
              <a:spcBef>
                <a:spcPct val="0"/>
              </a:spcBef>
              <a:buFontTx/>
              <a:buChar char="•"/>
            </a:pPr>
            <a:r>
              <a:rPr lang="en-US" altLang="en-US" sz="1800">
                <a:cs typeface="Calibri" panose="020F0502020204030204" pitchFamily="34" charset="0"/>
              </a:rPr>
              <a:t> Developed training materials and established design criteria to develop new approaches to training.  </a:t>
            </a:r>
          </a:p>
          <a:p>
            <a:pPr>
              <a:spcBef>
                <a:spcPct val="0"/>
              </a:spcBef>
              <a:buFontTx/>
              <a:buNone/>
            </a:pPr>
            <a:endParaRPr lang="en-US" altLang="en-US" sz="1800"/>
          </a:p>
          <a:p>
            <a:pPr>
              <a:spcBef>
                <a:spcPct val="0"/>
              </a:spcBef>
              <a:buFontTx/>
              <a:buChar char="•"/>
            </a:pPr>
            <a:r>
              <a:rPr lang="en-US" altLang="en-US" sz="1800">
                <a:cs typeface="Calibri" panose="020F0502020204030204" pitchFamily="34" charset="0"/>
              </a:rPr>
              <a:t> Composed educational material for use in a new engineer field which resulted in training 5000 personnel annually allowing the Corps of Engineers to conduct 100 missions safely. </a:t>
            </a:r>
          </a:p>
          <a:p>
            <a:pPr>
              <a:spcBef>
                <a:spcPct val="0"/>
              </a:spcBef>
              <a:buFontTx/>
              <a:buNone/>
            </a:pPr>
            <a:endParaRPr lang="en-US" altLang="en-US" sz="1800">
              <a:cs typeface="Calibri" panose="020F0502020204030204" pitchFamily="34" charset="0"/>
            </a:endParaRPr>
          </a:p>
          <a:p>
            <a:pPr>
              <a:spcBef>
                <a:spcPct val="0"/>
              </a:spcBef>
              <a:buFontTx/>
              <a:buChar char="•"/>
            </a:pPr>
            <a:r>
              <a:rPr lang="en-US" altLang="en-US" sz="1800">
                <a:cs typeface="Calibri" panose="020F0502020204030204" pitchFamily="34" charset="0"/>
              </a:rPr>
              <a:t> Implemented a new safety program. </a:t>
            </a:r>
            <a:endParaRPr lang="en-US" altLang="en-US" sz="180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60789DA2-4E78-5344-8CA3-D592766F0CEA}"/>
              </a:ext>
            </a:extLst>
          </p:cNvPr>
          <p:cNvSpPr>
            <a:spLocks noGrp="1"/>
          </p:cNvSpPr>
          <p:nvPr>
            <p:ph type="title"/>
          </p:nvPr>
        </p:nvSpPr>
        <p:spPr>
          <a:xfrm>
            <a:off x="457200" y="0"/>
            <a:ext cx="8229600" cy="1143000"/>
          </a:xfrm>
        </p:spPr>
        <p:txBody>
          <a:bodyPr anchor="t"/>
          <a:lstStyle/>
          <a:p>
            <a:pPr eaLnBrk="1" hangingPunct="1"/>
            <a:r>
              <a:rPr lang="en-US" altLang="en-US"/>
              <a:t>Reality of Today’s Job Search</a:t>
            </a:r>
          </a:p>
        </p:txBody>
      </p:sp>
      <p:sp>
        <p:nvSpPr>
          <p:cNvPr id="88066" name="Content Placeholder 2">
            <a:extLst>
              <a:ext uri="{FF2B5EF4-FFF2-40B4-BE49-F238E27FC236}">
                <a16:creationId xmlns:a16="http://schemas.microsoft.com/office/drawing/2014/main" id="{77785BC7-8A67-7D49-B349-84460B994385}"/>
              </a:ext>
            </a:extLst>
          </p:cNvPr>
          <p:cNvSpPr>
            <a:spLocks noGrp="1"/>
          </p:cNvSpPr>
          <p:nvPr>
            <p:ph idx="1"/>
          </p:nvPr>
        </p:nvSpPr>
        <p:spPr>
          <a:xfrm>
            <a:off x="457200" y="1219200"/>
            <a:ext cx="8229600" cy="4525963"/>
          </a:xfrm>
        </p:spPr>
        <p:txBody>
          <a:bodyPr/>
          <a:lstStyle/>
          <a:p>
            <a:pPr eaLnBrk="1" hangingPunct="1"/>
            <a:r>
              <a:rPr lang="en-US" altLang="en-US"/>
              <a:t>Interviewed over 180 Hiring/HR Managers</a:t>
            </a:r>
          </a:p>
          <a:p>
            <a:pPr lvl="1" eaLnBrk="1" hangingPunct="1"/>
            <a:r>
              <a:rPr lang="en-US" altLang="en-US">
                <a:solidFill>
                  <a:srgbClr val="FF0000"/>
                </a:solidFill>
              </a:rPr>
              <a:t>Number One Complaint</a:t>
            </a:r>
          </a:p>
          <a:p>
            <a:pPr lvl="2" eaLnBrk="1" hangingPunct="1"/>
            <a:r>
              <a:rPr lang="en-US" altLang="en-US">
                <a:solidFill>
                  <a:srgbClr val="C00000"/>
                </a:solidFill>
              </a:rPr>
              <a:t>Communication Skills</a:t>
            </a:r>
          </a:p>
          <a:p>
            <a:pPr lvl="3" eaLnBrk="1" hangingPunct="1"/>
            <a:r>
              <a:rPr lang="en-US" altLang="en-US"/>
              <a:t>Inability to articulate skills</a:t>
            </a:r>
          </a:p>
          <a:p>
            <a:pPr lvl="4" eaLnBrk="1" hangingPunct="1"/>
            <a:r>
              <a:rPr lang="en-US" altLang="en-US"/>
              <a:t>Resume</a:t>
            </a:r>
          </a:p>
          <a:p>
            <a:pPr lvl="4" eaLnBrk="1" hangingPunct="1"/>
            <a:r>
              <a:rPr lang="en-US" altLang="en-US"/>
              <a:t>Applicant Tracking Systems</a:t>
            </a:r>
          </a:p>
          <a:p>
            <a:pPr lvl="4" eaLnBrk="1" hangingPunct="1"/>
            <a:r>
              <a:rPr lang="en-US" altLang="en-US"/>
              <a:t>Interviews (Telephonic | Seated)</a:t>
            </a:r>
          </a:p>
          <a:p>
            <a:pPr lvl="4" eaLnBrk="1" hangingPunct="1"/>
            <a:r>
              <a:rPr lang="en-US" altLang="en-US"/>
              <a:t>Social Media</a:t>
            </a:r>
          </a:p>
          <a:p>
            <a:pPr lvl="4" eaLnBrk="1" hangingPunct="1">
              <a:buFontTx/>
              <a:buNone/>
            </a:pPr>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CBAA6C1-491F-9B4E-8A6A-EFA9CE25CD9A}"/>
              </a:ext>
            </a:extLst>
          </p:cNvPr>
          <p:cNvGraphicFramePr/>
          <p:nvPr/>
        </p:nvGraphicFramePr>
        <p:xfrm>
          <a:off x="838200" y="1219200"/>
          <a:ext cx="7467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9090" name="TextBox 4">
            <a:extLst>
              <a:ext uri="{FF2B5EF4-FFF2-40B4-BE49-F238E27FC236}">
                <a16:creationId xmlns:a16="http://schemas.microsoft.com/office/drawing/2014/main" id="{1435ED96-8B3E-ED42-990F-577AB4F728E8}"/>
              </a:ext>
            </a:extLst>
          </p:cNvPr>
          <p:cNvSpPr txBox="1">
            <a:spLocks noChangeArrowheads="1"/>
          </p:cNvSpPr>
          <p:nvPr/>
        </p:nvSpPr>
        <p:spPr bwMode="auto">
          <a:xfrm>
            <a:off x="762000" y="0"/>
            <a:ext cx="7620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“Searching for the best talent that fits our culture”</a:t>
            </a:r>
          </a:p>
          <a:p>
            <a:pPr algn="ctr" eaLnBrk="1" hangingPunct="1">
              <a:spcBef>
                <a:spcPct val="0"/>
              </a:spcBef>
              <a:buFontTx/>
              <a:buNone/>
            </a:pPr>
            <a:r>
              <a:rPr lang="en-US" altLang="en-US" sz="1400" i="1"/>
              <a:t>Senior Talent Acquisition Manager – St Louis Fortune 500 company</a:t>
            </a:r>
            <a:r>
              <a:rPr lang="en-US" altLang="en-US" sz="2000" i="1"/>
              <a:t> </a:t>
            </a:r>
          </a:p>
        </p:txBody>
      </p:sp>
      <p:sp>
        <p:nvSpPr>
          <p:cNvPr id="89091" name="TextBox 4">
            <a:extLst>
              <a:ext uri="{FF2B5EF4-FFF2-40B4-BE49-F238E27FC236}">
                <a16:creationId xmlns:a16="http://schemas.microsoft.com/office/drawing/2014/main" id="{2748F047-B5C5-CB46-9AF5-EFA925C764B9}"/>
              </a:ext>
            </a:extLst>
          </p:cNvPr>
          <p:cNvSpPr txBox="1">
            <a:spLocks noChangeArrowheads="1"/>
          </p:cNvSpPr>
          <p:nvPr/>
        </p:nvSpPr>
        <p:spPr bwMode="auto">
          <a:xfrm>
            <a:off x="3348038" y="5562600"/>
            <a:ext cx="244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Today’s Talent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48E013F-03BC-45CA-91FB-00040EFF23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6F47E83-933E-4923-9DFF-CF5547C7A70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75CB871-F42F-4E2E-95FA-904B475DE63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CC898A6-F2E3-4302-8CD2-0AF6B347F9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3AEF-76F6-B748-8D96-DBA671E6A086}"/>
              </a:ext>
            </a:extLst>
          </p:cNvPr>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sz="4000" dirty="0"/>
              <a:t>Top Ten Signs Your Resume Needs Updating</a:t>
            </a:r>
          </a:p>
        </p:txBody>
      </p:sp>
      <p:sp>
        <p:nvSpPr>
          <p:cNvPr id="3" name="Content Placeholder 2">
            <a:extLst>
              <a:ext uri="{FF2B5EF4-FFF2-40B4-BE49-F238E27FC236}">
                <a16:creationId xmlns:a16="http://schemas.microsoft.com/office/drawing/2014/main" id="{B7DA75E3-123F-5646-B1E8-D058D9329245}"/>
              </a:ext>
            </a:extLst>
          </p:cNvPr>
          <p:cNvSpPr>
            <a:spLocks noGrp="1"/>
          </p:cNvSpPr>
          <p:nvPr>
            <p:ph idx="1"/>
          </p:nvPr>
        </p:nvSpPr>
        <p:spPr>
          <a:xfrm>
            <a:off x="304800" y="1143000"/>
            <a:ext cx="8229600" cy="4525963"/>
          </a:xfrm>
        </p:spPr>
        <p:txBody>
          <a:bodyPr/>
          <a:lstStyle/>
          <a:p>
            <a:pPr marL="514350" indent="-514350" eaLnBrk="1" hangingPunct="1">
              <a:buFont typeface="Calibri" panose="020F0502020204030204" pitchFamily="34" charset="0"/>
              <a:buAutoNum type="arabicPeriod"/>
            </a:pPr>
            <a:r>
              <a:rPr lang="en-US" altLang="en-US"/>
              <a:t>The title is …… Resume</a:t>
            </a:r>
          </a:p>
          <a:p>
            <a:pPr marL="914400" lvl="1" indent="-514350" eaLnBrk="1" hangingPunct="1">
              <a:buFont typeface="Calibri" panose="020F0502020204030204" pitchFamily="34" charset="0"/>
              <a:buAutoNum type="arabicPeriod"/>
            </a:pPr>
            <a:r>
              <a:rPr lang="en-US" altLang="en-US" sz="2400"/>
              <a:t>Make the title your name and make sure the file name is your name as well.</a:t>
            </a:r>
          </a:p>
          <a:p>
            <a:pPr marL="914400" lvl="1" indent="-514350" eaLnBrk="1" hangingPunct="1">
              <a:buFont typeface="Calibri" panose="020F0502020204030204" pitchFamily="34" charset="0"/>
              <a:buAutoNum type="arabicPeriod"/>
            </a:pPr>
            <a:endParaRPr lang="en-US" altLang="en-US"/>
          </a:p>
          <a:p>
            <a:pPr marL="514350" indent="-514350" eaLnBrk="1" hangingPunct="1">
              <a:buFont typeface="Calibri" panose="020F0502020204030204" pitchFamily="34" charset="0"/>
              <a:buAutoNum type="arabicPeriod"/>
            </a:pPr>
            <a:r>
              <a:rPr lang="en-US" altLang="en-US"/>
              <a:t>It’s only one page</a:t>
            </a:r>
          </a:p>
          <a:p>
            <a:pPr marL="914400" lvl="1" indent="-514350" eaLnBrk="1" hangingPunct="1">
              <a:buFont typeface="Calibri" panose="020F0502020204030204" pitchFamily="34" charset="0"/>
              <a:buAutoNum type="arabicPeriod"/>
            </a:pPr>
            <a:r>
              <a:rPr lang="en-US" altLang="en-US" sz="2400"/>
              <a:t>The rule of thumb is, the longer the career, the longer the resume so go ahead and fill out what you have done and if it lands at 2 full pages that is fine </a:t>
            </a:r>
            <a:r>
              <a:rPr lang="en-US" altLang="en-US" sz="2400">
                <a:solidFill>
                  <a:srgbClr val="FF0000"/>
                </a:solidFill>
              </a:rPr>
              <a:t>(as long as it’s relevant information)</a:t>
            </a:r>
            <a:r>
              <a:rPr lang="en-US" altLang="en-US" sz="2400"/>
              <a:t>.</a:t>
            </a:r>
          </a:p>
          <a:p>
            <a:pPr marL="914400" lvl="1" indent="-514350" eaLnBrk="1" hangingPunct="1">
              <a:buFont typeface="Calibri" panose="020F0502020204030204" pitchFamily="34" charset="0"/>
              <a:buAutoNum type="arabicPeriod"/>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0F5D4E-4B0C-7848-B8B6-30B1435128E2}"/>
              </a:ext>
            </a:extLst>
          </p:cNvPr>
          <p:cNvSpPr>
            <a:spLocks noGrp="1"/>
          </p:cNvSpPr>
          <p:nvPr>
            <p:ph idx="1"/>
          </p:nvPr>
        </p:nvSpPr>
        <p:spPr>
          <a:xfrm>
            <a:off x="762000" y="333375"/>
            <a:ext cx="7620000" cy="5792788"/>
          </a:xfrm>
        </p:spPr>
        <p:txBody>
          <a:bodyPr/>
          <a:lstStyle/>
          <a:p>
            <a:pPr marL="514350" indent="-514350" eaLnBrk="1" hangingPunct="1">
              <a:buFont typeface="Calibri" panose="020F0502020204030204" pitchFamily="34" charset="0"/>
              <a:buAutoNum type="arabicPeriod" startAt="3"/>
            </a:pPr>
            <a:r>
              <a:rPr lang="en-US" altLang="en-US"/>
              <a:t>You have included age, height, weight, and marital status</a:t>
            </a:r>
          </a:p>
          <a:p>
            <a:pPr marL="514350" indent="-514350" eaLnBrk="1" hangingPunct="1">
              <a:buFont typeface="Calibri" panose="020F0502020204030204" pitchFamily="34" charset="0"/>
              <a:buAutoNum type="arabicPeriod" startAt="3"/>
            </a:pPr>
            <a:endParaRPr lang="en-US" altLang="en-US" b="1"/>
          </a:p>
          <a:p>
            <a:pPr marL="514350" indent="-514350" eaLnBrk="1" hangingPunct="1">
              <a:buFont typeface="Calibri" panose="020F0502020204030204" pitchFamily="34" charset="0"/>
              <a:buAutoNum type="arabicPeriod" startAt="3"/>
            </a:pPr>
            <a:r>
              <a:rPr lang="en-US" altLang="en-US"/>
              <a:t>You have a photo</a:t>
            </a:r>
          </a:p>
          <a:p>
            <a:pPr marL="514350" indent="-514350" eaLnBrk="1" hangingPunct="1">
              <a:buFont typeface="Calibri" panose="020F0502020204030204" pitchFamily="34" charset="0"/>
              <a:buAutoNum type="arabicPeriod" startAt="3"/>
            </a:pPr>
            <a:endParaRPr lang="en-US" altLang="en-US" b="1"/>
          </a:p>
          <a:p>
            <a:pPr marL="514350" indent="-514350" eaLnBrk="1" hangingPunct="1">
              <a:buFont typeface="Calibri" panose="020F0502020204030204" pitchFamily="34" charset="0"/>
              <a:buAutoNum type="arabicPeriod" startAt="3"/>
            </a:pPr>
            <a:r>
              <a:rPr lang="en-US" altLang="en-US"/>
              <a:t>Your resume lacks social media contact details</a:t>
            </a:r>
          </a:p>
          <a:p>
            <a:pPr marL="914400" lvl="1" indent="-514350" eaLnBrk="1" hangingPunct="1">
              <a:buFont typeface="Calibri" panose="020F0502020204030204" pitchFamily="34" charset="0"/>
              <a:buAutoNum type="arabicPeriod"/>
            </a:pPr>
            <a:r>
              <a:rPr lang="en-US" altLang="en-US" sz="2400"/>
              <a:t>To indicate how tech savvy you are, you will want to include your LinkedIn and other professional networking details</a:t>
            </a:r>
          </a:p>
          <a:p>
            <a:pPr marL="514350" indent="-514350" eaLnBrk="1" hangingPunct="1">
              <a:buFont typeface="Calibri" panose="020F0502020204030204" pitchFamily="34" charset="0"/>
              <a:buAutoNum type="arabicPeriod" startAt="3"/>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017D4-4A98-1644-8B47-1221108F50F5}"/>
              </a:ext>
            </a:extLst>
          </p:cNvPr>
          <p:cNvSpPr>
            <a:spLocks noGrp="1"/>
          </p:cNvSpPr>
          <p:nvPr>
            <p:ph idx="1"/>
          </p:nvPr>
        </p:nvSpPr>
        <p:spPr>
          <a:xfrm>
            <a:off x="723900" y="381000"/>
            <a:ext cx="7696200" cy="5792788"/>
          </a:xfrm>
        </p:spPr>
        <p:txBody>
          <a:bodyPr/>
          <a:lstStyle/>
          <a:p>
            <a:pPr marL="514350" indent="-514350" eaLnBrk="1" hangingPunct="1">
              <a:buFont typeface="Calibri" panose="020F0502020204030204" pitchFamily="34" charset="0"/>
              <a:buAutoNum type="arabicPeriod" startAt="6"/>
            </a:pPr>
            <a:r>
              <a:rPr lang="en-US" altLang="en-US"/>
              <a:t>Objective Statement</a:t>
            </a:r>
          </a:p>
          <a:p>
            <a:pPr marL="914400" lvl="1" indent="-514350" eaLnBrk="1" hangingPunct="1">
              <a:buFont typeface="Calibri" panose="020F0502020204030204" pitchFamily="34" charset="0"/>
              <a:buAutoNum type="arabicPeriod"/>
            </a:pPr>
            <a:r>
              <a:rPr lang="en-US" altLang="en-US" sz="2400"/>
              <a:t>You should focus on what you can do for the company, tune in to their WIIFM and entice them to get you in for an interview</a:t>
            </a:r>
          </a:p>
          <a:p>
            <a:pPr marL="914400" lvl="1" indent="-514350" eaLnBrk="1" hangingPunct="1">
              <a:buFont typeface="Calibri" panose="020F0502020204030204" pitchFamily="34" charset="0"/>
              <a:buAutoNum type="arabicPeriod"/>
            </a:pPr>
            <a:r>
              <a:rPr lang="en-US" altLang="en-US" sz="2400"/>
              <a:t>The cover letter is an excellent place to tell the world your reasons for wanting this job.</a:t>
            </a:r>
          </a:p>
          <a:p>
            <a:pPr marL="914400" lvl="1" indent="-514350" eaLnBrk="1" hangingPunct="1">
              <a:buFont typeface="Calibri" panose="020F0502020204030204" pitchFamily="34" charset="0"/>
              <a:buAutoNum type="arabicPeriod"/>
            </a:pPr>
            <a:endParaRPr lang="en-US" altLang="en-US" sz="2400"/>
          </a:p>
          <a:p>
            <a:pPr marL="514350" indent="-514350" eaLnBrk="1" hangingPunct="1">
              <a:buFont typeface="Calibri" panose="020F0502020204030204" pitchFamily="34" charset="0"/>
              <a:buAutoNum type="arabicPeriod" startAt="6"/>
            </a:pPr>
            <a:r>
              <a:rPr lang="en-US" altLang="en-US"/>
              <a:t>You’ve listed all your jobs</a:t>
            </a:r>
          </a:p>
          <a:p>
            <a:pPr marL="514350" indent="-514350" eaLnBrk="1" hangingPunct="1">
              <a:buFont typeface="Calibri" panose="020F0502020204030204" pitchFamily="34" charset="0"/>
              <a:buAutoNum type="arabicPeriod" startAt="6"/>
            </a:pPr>
            <a:endParaRPr lang="en-US" altLang="en-US"/>
          </a:p>
          <a:p>
            <a:pPr marL="514350" indent="-514350" eaLnBrk="1" hangingPunct="1">
              <a:buFont typeface="Calibri" panose="020F0502020204030204" pitchFamily="34" charset="0"/>
              <a:buAutoNum type="arabicPeriod" startAt="6"/>
            </a:pPr>
            <a:r>
              <a:rPr lang="en-US" altLang="en-US"/>
              <a:t>Terminology </a:t>
            </a:r>
          </a:p>
          <a:p>
            <a:pPr marL="914400" lvl="1" indent="-514350" eaLnBrk="1" hangingPunct="1">
              <a:buFont typeface="Calibri" panose="020F0502020204030204" pitchFamily="34" charset="0"/>
              <a:buAutoNum type="arabicPeriod"/>
            </a:pPr>
            <a:r>
              <a:rPr lang="en-US" altLang="en-US" sz="2400"/>
              <a:t>Use their words not yours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82F54-88E8-C349-B834-FEEEA8B77CE5}"/>
              </a:ext>
            </a:extLst>
          </p:cNvPr>
          <p:cNvSpPr>
            <a:spLocks noGrp="1"/>
          </p:cNvSpPr>
          <p:nvPr>
            <p:ph idx="1"/>
          </p:nvPr>
        </p:nvSpPr>
        <p:spPr>
          <a:xfrm>
            <a:off x="723900" y="381000"/>
            <a:ext cx="7696200" cy="5865813"/>
          </a:xfrm>
        </p:spPr>
        <p:txBody>
          <a:bodyPr rtlCol="0">
            <a:normAutofit/>
          </a:bodyPr>
          <a:lstStyle/>
          <a:p>
            <a:pPr marL="514350" indent="-514350" eaLnBrk="1" fontAlgn="auto" hangingPunct="1">
              <a:spcAft>
                <a:spcPts val="0"/>
              </a:spcAft>
              <a:buFont typeface="+mj-lt"/>
              <a:buAutoNum type="arabicPeriod" startAt="9"/>
              <a:defRPr/>
            </a:pPr>
            <a:r>
              <a:rPr lang="en-US" dirty="0"/>
              <a:t>References available (and happily supplied on request)</a:t>
            </a:r>
          </a:p>
          <a:p>
            <a:pPr marL="914400" lvl="1" indent="-514350" eaLnBrk="1" fontAlgn="auto" hangingPunct="1">
              <a:spcAft>
                <a:spcPts val="0"/>
              </a:spcAft>
              <a:buFont typeface="+mj-lt"/>
              <a:buAutoNum type="arabicPeriod"/>
              <a:defRPr/>
            </a:pPr>
            <a:r>
              <a:rPr lang="en-US" sz="2400" dirty="0"/>
              <a:t>No need to write that in your resume, it’s only wasting space. Surely this is implied when you apply for a job anyway? </a:t>
            </a:r>
          </a:p>
          <a:p>
            <a:pPr eaLnBrk="1" fontAlgn="auto" hangingPunct="1">
              <a:spcAft>
                <a:spcPts val="0"/>
              </a:spcAft>
              <a:defRPr/>
            </a:pPr>
            <a:endParaRPr lang="en-US" sz="2400" dirty="0"/>
          </a:p>
          <a:p>
            <a:pPr marL="514350" indent="-514350" eaLnBrk="1" fontAlgn="auto" hangingPunct="1">
              <a:spcAft>
                <a:spcPts val="0"/>
              </a:spcAft>
              <a:buFont typeface="+mj-lt"/>
              <a:buAutoNum type="arabicPeriod" startAt="10"/>
              <a:defRPr/>
            </a:pPr>
            <a:r>
              <a:rPr lang="en-US" dirty="0"/>
              <a:t>Submitting the same resume to each job posting</a:t>
            </a:r>
          </a:p>
          <a:p>
            <a:pPr marL="914400" lvl="1" indent="-514350" eaLnBrk="1" fontAlgn="auto" hangingPunct="1">
              <a:spcAft>
                <a:spcPts val="0"/>
              </a:spcAft>
              <a:buFont typeface="+mj-lt"/>
              <a:buAutoNum type="arabicPeriod"/>
              <a:defRPr/>
            </a:pPr>
            <a:r>
              <a:rPr lang="en-US" sz="2400" dirty="0"/>
              <a:t>Your resume is a living document that needs to be tweaked, fine tuned or calibrated for each job you apply for!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AD8666C0-AEDA-4F42-A757-F9DCB8ACF581}"/>
              </a:ext>
            </a:extLst>
          </p:cNvPr>
          <p:cNvSpPr>
            <a:spLocks noGrp="1"/>
          </p:cNvSpPr>
          <p:nvPr>
            <p:ph type="title"/>
          </p:nvPr>
        </p:nvSpPr>
        <p:spPr>
          <a:xfrm>
            <a:off x="762000" y="0"/>
            <a:ext cx="7620000" cy="838200"/>
          </a:xfrm>
        </p:spPr>
        <p:txBody>
          <a:bodyPr anchor="t"/>
          <a:lstStyle/>
          <a:p>
            <a:pPr algn="ctr" eaLnBrk="1" hangingPunct="1"/>
            <a:r>
              <a:rPr lang="en-US" altLang="en-US" sz="4000"/>
              <a:t>30 Second Resume Test</a:t>
            </a:r>
            <a:br>
              <a:rPr lang="en-US" altLang="en-US" sz="4000"/>
            </a:br>
            <a:endParaRPr lang="en-US" altLang="en-US" sz="4000"/>
          </a:p>
        </p:txBody>
      </p:sp>
      <p:sp>
        <p:nvSpPr>
          <p:cNvPr id="32771" name="Text Placeholder 3">
            <a:extLst>
              <a:ext uri="{FF2B5EF4-FFF2-40B4-BE49-F238E27FC236}">
                <a16:creationId xmlns:a16="http://schemas.microsoft.com/office/drawing/2014/main" id="{CA0BC461-22E2-CC44-8B67-3A480B3EAFCF}"/>
              </a:ext>
            </a:extLst>
          </p:cNvPr>
          <p:cNvSpPr>
            <a:spLocks noGrp="1"/>
          </p:cNvSpPr>
          <p:nvPr>
            <p:ph type="body" sz="half" idx="2"/>
          </p:nvPr>
        </p:nvSpPr>
        <p:spPr>
          <a:xfrm>
            <a:off x="723900" y="990600"/>
            <a:ext cx="7696200" cy="4691063"/>
          </a:xfrm>
        </p:spPr>
        <p:txBody>
          <a:bodyPr/>
          <a:lstStyle/>
          <a:p>
            <a:pPr marL="228600" indent="-228600" eaLnBrk="1" hangingPunct="1">
              <a:buFontTx/>
              <a:buAutoNum type="arabicParenR"/>
            </a:pPr>
            <a:r>
              <a:rPr lang="en-US" altLang="en-US" sz="2800"/>
              <a:t>Hold the 1</a:t>
            </a:r>
            <a:r>
              <a:rPr lang="en-US" altLang="en-US" sz="2800" baseline="30000"/>
              <a:t>st</a:t>
            </a:r>
            <a:r>
              <a:rPr lang="en-US" altLang="en-US" sz="2800"/>
              <a:t> page of your Resume and fold the Header (name, address, etc.) back so it’s no longer visible.</a:t>
            </a:r>
          </a:p>
          <a:p>
            <a:pPr marL="228600" indent="-228600" eaLnBrk="1" hangingPunct="1">
              <a:buFontTx/>
              <a:buAutoNum type="arabicParenR"/>
            </a:pPr>
            <a:endParaRPr lang="en-US" altLang="en-US" sz="2800"/>
          </a:p>
          <a:p>
            <a:pPr marL="228600" indent="-228600" eaLnBrk="1" hangingPunct="1">
              <a:buFontTx/>
              <a:buAutoNum type="arabicParenR"/>
            </a:pPr>
            <a:r>
              <a:rPr lang="en-US" altLang="en-US" sz="2800"/>
              <a:t>Fold the employment section of your resume back so it too is no longer visible.</a:t>
            </a:r>
          </a:p>
          <a:p>
            <a:pPr marL="228600" indent="-228600" eaLnBrk="1" hangingPunct="1">
              <a:buFontTx/>
              <a:buAutoNum type="arabicParenR"/>
            </a:pPr>
            <a:endParaRPr lang="en-US" altLang="en-US" sz="2800"/>
          </a:p>
          <a:p>
            <a:pPr marL="228600" indent="-228600" eaLnBrk="1" hangingPunct="1">
              <a:buFontTx/>
              <a:buAutoNum type="arabicParenR"/>
            </a:pPr>
            <a:r>
              <a:rPr lang="en-US" altLang="en-US" sz="2800"/>
              <a:t>What you have left is your 30 second resume review.  </a:t>
            </a:r>
          </a:p>
          <a:p>
            <a:pPr marL="228600" indent="-228600" eaLnBrk="1" hangingPunct="1"/>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4">
            <a:extLst>
              <a:ext uri="{FF2B5EF4-FFF2-40B4-BE49-F238E27FC236}">
                <a16:creationId xmlns:a16="http://schemas.microsoft.com/office/drawing/2014/main" id="{2806DE76-E30A-FC42-A817-3A023D10B472}"/>
              </a:ext>
            </a:extLst>
          </p:cNvPr>
          <p:cNvSpPr>
            <a:spLocks noGrp="1"/>
          </p:cNvSpPr>
          <p:nvPr>
            <p:ph type="title"/>
          </p:nvPr>
        </p:nvSpPr>
        <p:spPr>
          <a:xfrm>
            <a:off x="457200" y="0"/>
            <a:ext cx="8229600" cy="1143000"/>
          </a:xfrm>
        </p:spPr>
        <p:txBody>
          <a:bodyPr/>
          <a:lstStyle/>
          <a:p>
            <a:pPr eaLnBrk="1" hangingPunct="1"/>
            <a:r>
              <a:rPr lang="en-US" altLang="en-US"/>
              <a:t>Understanding Job Postings</a:t>
            </a:r>
          </a:p>
        </p:txBody>
      </p:sp>
      <p:sp>
        <p:nvSpPr>
          <p:cNvPr id="6" name="Content Placeholder 5">
            <a:extLst>
              <a:ext uri="{FF2B5EF4-FFF2-40B4-BE49-F238E27FC236}">
                <a16:creationId xmlns:a16="http://schemas.microsoft.com/office/drawing/2014/main" id="{AA15B8A9-D81A-C34E-A8EA-01045534E517}"/>
              </a:ext>
            </a:extLst>
          </p:cNvPr>
          <p:cNvSpPr>
            <a:spLocks noGrp="1"/>
          </p:cNvSpPr>
          <p:nvPr>
            <p:ph idx="1"/>
          </p:nvPr>
        </p:nvSpPr>
        <p:spPr>
          <a:xfrm>
            <a:off x="457200" y="1143000"/>
            <a:ext cx="8229600" cy="4525963"/>
          </a:xfrm>
        </p:spPr>
        <p:txBody>
          <a:bodyPr rtlCol="0">
            <a:normAutofit/>
          </a:bodyPr>
          <a:lstStyle/>
          <a:p>
            <a:pPr eaLnBrk="1" fontAlgn="auto" hangingPunct="1">
              <a:spcAft>
                <a:spcPts val="0"/>
              </a:spcAft>
              <a:buFont typeface="Arial" panose="020B0604020202020204" pitchFamily="34" charset="0"/>
              <a:buNone/>
              <a:defRPr/>
            </a:pPr>
            <a:r>
              <a:rPr lang="en-US" sz="2000" b="1" dirty="0"/>
              <a:t>Most Job Posting contain three sections</a:t>
            </a:r>
          </a:p>
          <a:p>
            <a:pPr marL="457200" indent="-457200" eaLnBrk="1" fontAlgn="auto" hangingPunct="1">
              <a:spcAft>
                <a:spcPts val="0"/>
              </a:spcAft>
              <a:buFont typeface="Wingdings" pitchFamily="2" charset="2"/>
              <a:buChar char="q"/>
              <a:defRPr/>
            </a:pPr>
            <a:r>
              <a:rPr lang="en-US" sz="2400" dirty="0"/>
              <a:t>Company Information:</a:t>
            </a:r>
          </a:p>
          <a:p>
            <a:pPr marL="857250" lvl="1" indent="-457200" eaLnBrk="1" fontAlgn="auto" hangingPunct="1">
              <a:spcAft>
                <a:spcPts val="0"/>
              </a:spcAft>
              <a:buFont typeface="Wingdings" pitchFamily="2" charset="2"/>
              <a:buChar char="q"/>
              <a:defRPr/>
            </a:pPr>
            <a:r>
              <a:rPr lang="en-US" sz="1800" dirty="0"/>
              <a:t>Overview of the company mission and basic information </a:t>
            </a:r>
            <a:r>
              <a:rPr lang="en-US" sz="2000" dirty="0"/>
              <a:t>pertaining to the company goal in hiring a qualified applicant</a:t>
            </a:r>
          </a:p>
          <a:p>
            <a:pPr marL="457200" indent="-457200" eaLnBrk="1" fontAlgn="auto" hangingPunct="1">
              <a:spcAft>
                <a:spcPts val="0"/>
              </a:spcAft>
              <a:buFont typeface="Wingdings" pitchFamily="2" charset="2"/>
              <a:buChar char="q"/>
              <a:defRPr/>
            </a:pPr>
            <a:r>
              <a:rPr lang="en-US" sz="2400" dirty="0"/>
              <a:t>Job Description:</a:t>
            </a:r>
          </a:p>
          <a:p>
            <a:pPr marL="857250" lvl="1" indent="-457200" eaLnBrk="1" fontAlgn="auto" hangingPunct="1">
              <a:spcAft>
                <a:spcPts val="0"/>
              </a:spcAft>
              <a:buFont typeface="Wingdings" pitchFamily="2" charset="2"/>
              <a:buChar char="q"/>
              <a:defRPr/>
            </a:pPr>
            <a:r>
              <a:rPr lang="en-US" sz="1800" dirty="0"/>
              <a:t>Overview of the position and some of the day to day job duties </a:t>
            </a:r>
            <a:r>
              <a:rPr lang="en-US" sz="2000" dirty="0"/>
              <a:t>for the position the company is trying to fill</a:t>
            </a:r>
          </a:p>
          <a:p>
            <a:pPr marL="457200" indent="-457200" eaLnBrk="1" fontAlgn="auto" hangingPunct="1">
              <a:spcAft>
                <a:spcPts val="0"/>
              </a:spcAft>
              <a:buFont typeface="Wingdings" pitchFamily="2" charset="2"/>
              <a:buChar char="q"/>
              <a:defRPr/>
            </a:pPr>
            <a:r>
              <a:rPr lang="en-US" sz="2400" dirty="0"/>
              <a:t>Position Requirements:</a:t>
            </a:r>
          </a:p>
          <a:p>
            <a:pPr marL="857250" lvl="1" indent="-457200" eaLnBrk="1" fontAlgn="auto" hangingPunct="1">
              <a:spcAft>
                <a:spcPts val="0"/>
              </a:spcAft>
              <a:buFont typeface="Wingdings" pitchFamily="2" charset="2"/>
              <a:buChar char="q"/>
              <a:defRPr/>
            </a:pPr>
            <a:r>
              <a:rPr lang="en-US" sz="1800" dirty="0"/>
              <a:t>Qualifications an individual must possess prior to applying for this position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2093FE84-0F96-B84F-8903-AA268E3D93F3}"/>
              </a:ext>
            </a:extLst>
          </p:cNvPr>
          <p:cNvSpPr>
            <a:spLocks noGrp="1"/>
          </p:cNvSpPr>
          <p:nvPr>
            <p:ph type="title"/>
          </p:nvPr>
        </p:nvSpPr>
        <p:spPr>
          <a:xfrm>
            <a:off x="914400" y="0"/>
            <a:ext cx="7620000" cy="1143000"/>
          </a:xfrm>
        </p:spPr>
        <p:txBody>
          <a:bodyPr/>
          <a:lstStyle/>
          <a:p>
            <a:pPr eaLnBrk="1" hangingPunct="1"/>
            <a:r>
              <a:rPr lang="en-US" altLang="en-US"/>
              <a:t>Translating Military Skills</a:t>
            </a:r>
          </a:p>
        </p:txBody>
      </p:sp>
      <p:sp>
        <p:nvSpPr>
          <p:cNvPr id="24578" name="Content Placeholder 2">
            <a:extLst>
              <a:ext uri="{FF2B5EF4-FFF2-40B4-BE49-F238E27FC236}">
                <a16:creationId xmlns:a16="http://schemas.microsoft.com/office/drawing/2014/main" id="{8EB86C1F-80A6-CF4C-A4DE-FD8094A1ADBC}"/>
              </a:ext>
            </a:extLst>
          </p:cNvPr>
          <p:cNvSpPr>
            <a:spLocks noGrp="1"/>
          </p:cNvSpPr>
          <p:nvPr>
            <p:ph idx="1"/>
          </p:nvPr>
        </p:nvSpPr>
        <p:spPr>
          <a:xfrm>
            <a:off x="1066800" y="1295400"/>
            <a:ext cx="7269163" cy="4800600"/>
          </a:xfrm>
        </p:spPr>
        <p:txBody>
          <a:bodyPr/>
          <a:lstStyle/>
          <a:p>
            <a:pPr eaLnBrk="1" hangingPunct="1"/>
            <a:r>
              <a:rPr lang="en-US" altLang="en-US"/>
              <a:t>Military veterans often have a wide range of skills and talents civilian employers are seeking. </a:t>
            </a:r>
          </a:p>
          <a:p>
            <a:pPr eaLnBrk="1" hangingPunct="1"/>
            <a:endParaRPr lang="en-US" altLang="en-US"/>
          </a:p>
          <a:p>
            <a:pPr eaLnBrk="1" hangingPunct="1"/>
            <a:r>
              <a:rPr lang="en-US" altLang="en-US"/>
              <a:t>Most skill translators fail to account for integral aspects of military training and thus discount the veteran’s potential value to an employer.</a:t>
            </a:r>
          </a:p>
          <a:p>
            <a:pPr eaLnBrk="1" hangingPunct="1"/>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a:extLst>
              <a:ext uri="{FF2B5EF4-FFF2-40B4-BE49-F238E27FC236}">
                <a16:creationId xmlns:a16="http://schemas.microsoft.com/office/drawing/2014/main" id="{FE253B00-D123-C14E-BF60-4ACE08E5801E}"/>
              </a:ext>
            </a:extLst>
          </p:cNvPr>
          <p:cNvSpPr>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a:t>Read the Job Posting from beginning to end</a:t>
            </a:r>
          </a:p>
        </p:txBody>
      </p:sp>
      <p:sp>
        <p:nvSpPr>
          <p:cNvPr id="3" name="Rectangle 2">
            <a:extLst>
              <a:ext uri="{FF2B5EF4-FFF2-40B4-BE49-F238E27FC236}">
                <a16:creationId xmlns:a16="http://schemas.microsoft.com/office/drawing/2014/main" id="{DAB0332D-CB84-664A-AE9F-551820491D7D}"/>
              </a:ext>
            </a:extLst>
          </p:cNvPr>
          <p:cNvSpPr>
            <a:spLocks noChangeArrowheads="1"/>
          </p:cNvSpPr>
          <p:nvPr/>
        </p:nvSpPr>
        <p:spPr bwMode="auto">
          <a:xfrm>
            <a:off x="762000" y="11430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itchFamily="2" charset="2"/>
              <a:buChar char="q"/>
            </a:pPr>
            <a:r>
              <a:rPr lang="en-US" altLang="en-US" sz="2400"/>
              <a:t> Select and highlight the top ten (10) items from the entire posting that you feel the employer is looking for in a qualified candidate.</a:t>
            </a:r>
          </a:p>
        </p:txBody>
      </p:sp>
      <p:sp>
        <p:nvSpPr>
          <p:cNvPr id="4" name="Rectangle 3">
            <a:extLst>
              <a:ext uri="{FF2B5EF4-FFF2-40B4-BE49-F238E27FC236}">
                <a16:creationId xmlns:a16="http://schemas.microsoft.com/office/drawing/2014/main" id="{F85BF813-5B38-EF4B-99B3-51C3A3B1A587}"/>
              </a:ext>
            </a:extLst>
          </p:cNvPr>
          <p:cNvSpPr>
            <a:spLocks noChangeArrowheads="1"/>
          </p:cNvSpPr>
          <p:nvPr/>
        </p:nvSpPr>
        <p:spPr bwMode="auto">
          <a:xfrm>
            <a:off x="719138" y="2667000"/>
            <a:ext cx="7705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itchFamily="2" charset="2"/>
              <a:buChar char="q"/>
            </a:pPr>
            <a:r>
              <a:rPr lang="en-US" altLang="en-US" sz="2400"/>
              <a:t> These selections from you are subjective and may not reflect 100% of what the employer is actually looking for.</a:t>
            </a:r>
          </a:p>
        </p:txBody>
      </p:sp>
      <p:sp>
        <p:nvSpPr>
          <p:cNvPr id="5" name="Rectangle 4">
            <a:extLst>
              <a:ext uri="{FF2B5EF4-FFF2-40B4-BE49-F238E27FC236}">
                <a16:creationId xmlns:a16="http://schemas.microsoft.com/office/drawing/2014/main" id="{9A7E924C-357B-C342-B872-737EEAA132A8}"/>
              </a:ext>
            </a:extLst>
          </p:cNvPr>
          <p:cNvSpPr>
            <a:spLocks noChangeArrowheads="1"/>
          </p:cNvSpPr>
          <p:nvPr/>
        </p:nvSpPr>
        <p:spPr bwMode="auto">
          <a:xfrm>
            <a:off x="762000" y="38100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itchFamily="2" charset="2"/>
              <a:buChar char="q"/>
            </a:pPr>
            <a:r>
              <a:rPr lang="en-US" altLang="en-US" sz="2400"/>
              <a:t> Then look at your resume…how many of the top ten items that you selected for this position are reflected in your resume and cover letter?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D07A41D4-3139-F249-B0F7-1BF60615370A}"/>
              </a:ext>
            </a:extLst>
          </p:cNvPr>
          <p:cNvSpPr>
            <a:spLocks noGrp="1"/>
          </p:cNvSpPr>
          <p:nvPr>
            <p:ph type="title"/>
          </p:nvPr>
        </p:nvSpPr>
        <p:spPr>
          <a:xfrm>
            <a:off x="304800" y="228600"/>
            <a:ext cx="3276600" cy="708025"/>
          </a:xfrm>
        </p:spPr>
        <p:txBody>
          <a:bodyPr anchor="t"/>
          <a:lstStyle/>
          <a:p>
            <a:pPr algn="ctr" eaLnBrk="1" hangingPunct="1"/>
            <a:r>
              <a:rPr lang="en-US" altLang="en-US" sz="2800"/>
              <a:t>Resume Guide</a:t>
            </a:r>
          </a:p>
        </p:txBody>
      </p:sp>
      <p:sp>
        <p:nvSpPr>
          <p:cNvPr id="4" name="Text Placeholder 3">
            <a:extLst>
              <a:ext uri="{FF2B5EF4-FFF2-40B4-BE49-F238E27FC236}">
                <a16:creationId xmlns:a16="http://schemas.microsoft.com/office/drawing/2014/main" id="{C317D5EF-782F-F646-A1BD-191EADBF0727}"/>
              </a:ext>
            </a:extLst>
          </p:cNvPr>
          <p:cNvSpPr>
            <a:spLocks noGrp="1"/>
          </p:cNvSpPr>
          <p:nvPr>
            <p:ph type="body" sz="half" idx="2"/>
          </p:nvPr>
        </p:nvSpPr>
        <p:spPr>
          <a:xfrm>
            <a:off x="304800" y="914400"/>
            <a:ext cx="3352800" cy="4953000"/>
          </a:xfrm>
        </p:spPr>
        <p:style>
          <a:lnRef idx="3">
            <a:schemeClr val="lt1"/>
          </a:lnRef>
          <a:fillRef idx="1">
            <a:schemeClr val="accent2"/>
          </a:fillRef>
          <a:effectRef idx="1">
            <a:schemeClr val="accent2"/>
          </a:effectRef>
          <a:fontRef idx="minor">
            <a:schemeClr val="lt1"/>
          </a:fontRef>
        </p:style>
        <p:txBody>
          <a:bodyPr rtlCol="0">
            <a:normAutofit/>
          </a:bodyPr>
          <a:lstStyle/>
          <a:p>
            <a:pPr eaLnBrk="1" fontAlgn="auto" hangingPunct="1">
              <a:spcAft>
                <a:spcPts val="0"/>
              </a:spcAft>
              <a:buFont typeface="Wingdings" pitchFamily="2" charset="2"/>
              <a:buChar char="ü"/>
              <a:defRPr/>
            </a:pPr>
            <a:r>
              <a:rPr lang="en-US" sz="1600" b="1" dirty="0"/>
              <a:t>No objective statement</a:t>
            </a:r>
          </a:p>
          <a:p>
            <a:pPr eaLnBrk="1" fontAlgn="auto" hangingPunct="1">
              <a:spcAft>
                <a:spcPts val="0"/>
              </a:spcAft>
              <a:buFont typeface="Wingdings" pitchFamily="2" charset="2"/>
              <a:buChar char="ü"/>
              <a:defRPr/>
            </a:pPr>
            <a:r>
              <a:rPr lang="en-US" sz="1600" b="1" dirty="0"/>
              <a:t>Once you graduate move education to last item on resume</a:t>
            </a:r>
          </a:p>
          <a:p>
            <a:pPr eaLnBrk="1" fontAlgn="auto" hangingPunct="1">
              <a:spcAft>
                <a:spcPts val="0"/>
              </a:spcAft>
              <a:buFont typeface="Wingdings" pitchFamily="2" charset="2"/>
              <a:buChar char="ü"/>
              <a:defRPr/>
            </a:pPr>
            <a:r>
              <a:rPr lang="en-US" sz="1600" b="1" dirty="0"/>
              <a:t>Summary of Qualifications</a:t>
            </a:r>
          </a:p>
          <a:p>
            <a:pPr eaLnBrk="1" fontAlgn="auto" hangingPunct="1">
              <a:spcAft>
                <a:spcPts val="0"/>
              </a:spcAft>
              <a:buFont typeface="Wingdings" pitchFamily="2" charset="2"/>
              <a:buChar char="ü"/>
              <a:defRPr/>
            </a:pPr>
            <a:r>
              <a:rPr lang="en-US" sz="1600" b="1" dirty="0"/>
              <a:t>Accomplishments</a:t>
            </a:r>
          </a:p>
          <a:p>
            <a:pPr eaLnBrk="1" fontAlgn="auto" hangingPunct="1">
              <a:spcAft>
                <a:spcPts val="0"/>
              </a:spcAft>
              <a:buFont typeface="Wingdings" pitchFamily="2" charset="2"/>
              <a:buChar char="ü"/>
              <a:defRPr/>
            </a:pPr>
            <a:r>
              <a:rPr lang="en-US" sz="1600" b="1" dirty="0"/>
              <a:t>Skills Section</a:t>
            </a:r>
          </a:p>
          <a:p>
            <a:pPr eaLnBrk="1" fontAlgn="auto" hangingPunct="1">
              <a:spcAft>
                <a:spcPts val="0"/>
              </a:spcAft>
              <a:buFont typeface="Wingdings" pitchFamily="2" charset="2"/>
              <a:buChar char="ü"/>
              <a:defRPr/>
            </a:pPr>
            <a:r>
              <a:rPr lang="en-US" sz="1600" b="1" dirty="0"/>
              <a:t>It’s not about what you’ve done in the past it’s about what you bring to the table for that employer!</a:t>
            </a:r>
          </a:p>
          <a:p>
            <a:pPr eaLnBrk="1" fontAlgn="auto" hangingPunct="1">
              <a:spcAft>
                <a:spcPts val="0"/>
              </a:spcAft>
              <a:buFont typeface="Wingdings" pitchFamily="2" charset="2"/>
              <a:buChar char="ü"/>
              <a:defRPr/>
            </a:pPr>
            <a:r>
              <a:rPr lang="en-US" sz="1600" b="1" dirty="0"/>
              <a:t>Match your resume to the job posting!</a:t>
            </a:r>
          </a:p>
        </p:txBody>
      </p:sp>
      <p:pic>
        <p:nvPicPr>
          <p:cNvPr id="97283" name="Picture 2">
            <a:extLst>
              <a:ext uri="{FF2B5EF4-FFF2-40B4-BE49-F238E27FC236}">
                <a16:creationId xmlns:a16="http://schemas.microsoft.com/office/drawing/2014/main" id="{D68A3EB7-C408-F849-B50E-7283E30EE8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21088" y="273050"/>
            <a:ext cx="5019675" cy="5853113"/>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4BA8C1C0-836A-0A46-B1AF-C840F2863390}"/>
              </a:ext>
            </a:extLst>
          </p:cNvPr>
          <p:cNvSpPr>
            <a:spLocks noGrp="1"/>
          </p:cNvSpPr>
          <p:nvPr>
            <p:ph type="title"/>
          </p:nvPr>
        </p:nvSpPr>
        <p:spPr>
          <a:xfrm>
            <a:off x="457200" y="304800"/>
            <a:ext cx="3200400" cy="419100"/>
          </a:xfrm>
        </p:spPr>
        <p:txBody>
          <a:bodyPr/>
          <a:lstStyle/>
          <a:p>
            <a:pPr algn="ctr" eaLnBrk="1" hangingPunct="1"/>
            <a:r>
              <a:rPr lang="en-US" altLang="en-US"/>
              <a:t>Cover Letter Guide</a:t>
            </a:r>
          </a:p>
        </p:txBody>
      </p:sp>
      <p:sp>
        <p:nvSpPr>
          <p:cNvPr id="4" name="Text Placeholder 3">
            <a:extLst>
              <a:ext uri="{FF2B5EF4-FFF2-40B4-BE49-F238E27FC236}">
                <a16:creationId xmlns:a16="http://schemas.microsoft.com/office/drawing/2014/main" id="{9C4D22D2-A472-F04C-8160-862E4E8104A4}"/>
              </a:ext>
            </a:extLst>
          </p:cNvPr>
          <p:cNvSpPr>
            <a:spLocks noGrp="1"/>
          </p:cNvSpPr>
          <p:nvPr>
            <p:ph type="body" sz="half" idx="2"/>
          </p:nvPr>
        </p:nvSpPr>
        <p:spPr>
          <a:xfrm>
            <a:off x="457200" y="836613"/>
            <a:ext cx="3251200" cy="5289550"/>
          </a:xfrm>
        </p:spPr>
        <p:style>
          <a:lnRef idx="3">
            <a:schemeClr val="lt1"/>
          </a:lnRef>
          <a:fillRef idx="1">
            <a:schemeClr val="accent2"/>
          </a:fillRef>
          <a:effectRef idx="1">
            <a:schemeClr val="accent2"/>
          </a:effectRef>
          <a:fontRef idx="minor">
            <a:schemeClr val="lt1"/>
          </a:fontRef>
        </p:style>
        <p:txBody>
          <a:bodyPr rtlCol="0">
            <a:noAutofit/>
          </a:bodyPr>
          <a:lstStyle/>
          <a:p>
            <a:pPr eaLnBrk="1" fontAlgn="auto" hangingPunct="1">
              <a:spcAft>
                <a:spcPts val="0"/>
              </a:spcAft>
              <a:buFont typeface="Wingdings" pitchFamily="2" charset="2"/>
              <a:buChar char="ü"/>
              <a:defRPr/>
            </a:pPr>
            <a:r>
              <a:rPr lang="en-US" b="1" dirty="0"/>
              <a:t>Complete name/address including     email</a:t>
            </a:r>
          </a:p>
          <a:p>
            <a:pPr eaLnBrk="1" fontAlgn="auto" hangingPunct="1">
              <a:spcAft>
                <a:spcPts val="0"/>
              </a:spcAft>
              <a:buFont typeface="Wingdings" pitchFamily="2" charset="2"/>
              <a:buChar char="ü"/>
              <a:defRPr/>
            </a:pPr>
            <a:r>
              <a:rPr lang="en-US" b="1" dirty="0"/>
              <a:t>Date</a:t>
            </a:r>
          </a:p>
          <a:p>
            <a:pPr eaLnBrk="1" fontAlgn="auto" hangingPunct="1">
              <a:spcAft>
                <a:spcPts val="0"/>
              </a:spcAft>
              <a:buFont typeface="Wingdings" pitchFamily="2" charset="2"/>
              <a:buChar char="ü"/>
              <a:defRPr/>
            </a:pPr>
            <a:r>
              <a:rPr lang="en-US" b="1" dirty="0"/>
              <a:t>Hiring Manager ~ HR/Personnel Manager ~ Internal Point of Contact ~ Complete Name</a:t>
            </a:r>
          </a:p>
          <a:p>
            <a:pPr eaLnBrk="1" fontAlgn="auto" hangingPunct="1">
              <a:spcAft>
                <a:spcPts val="0"/>
              </a:spcAft>
              <a:buFont typeface="Wingdings" pitchFamily="2" charset="2"/>
              <a:buChar char="ü"/>
              <a:defRPr/>
            </a:pPr>
            <a:r>
              <a:rPr lang="en-US" b="1" dirty="0"/>
              <a:t>Complete Company Address</a:t>
            </a:r>
          </a:p>
          <a:p>
            <a:pPr eaLnBrk="1" fontAlgn="auto" hangingPunct="1">
              <a:spcAft>
                <a:spcPts val="0"/>
              </a:spcAft>
              <a:buFont typeface="Wingdings" pitchFamily="2" charset="2"/>
              <a:buChar char="ü"/>
              <a:defRPr/>
            </a:pPr>
            <a:r>
              <a:rPr lang="en-US" b="1" dirty="0"/>
              <a:t>Greetings</a:t>
            </a:r>
          </a:p>
          <a:p>
            <a:pPr eaLnBrk="1" fontAlgn="auto" hangingPunct="1">
              <a:spcAft>
                <a:spcPts val="0"/>
              </a:spcAft>
              <a:buFont typeface="Wingdings" pitchFamily="2" charset="2"/>
              <a:buChar char="ü"/>
              <a:defRPr/>
            </a:pPr>
            <a:r>
              <a:rPr lang="en-US" b="1" i="1" u="sng" dirty="0"/>
              <a:t>Name of Position and Position Number</a:t>
            </a:r>
          </a:p>
          <a:p>
            <a:pPr eaLnBrk="1" fontAlgn="auto" hangingPunct="1">
              <a:spcAft>
                <a:spcPts val="0"/>
              </a:spcAft>
              <a:buFont typeface="Wingdings" pitchFamily="2" charset="2"/>
              <a:buChar char="ü"/>
              <a:defRPr/>
            </a:pPr>
            <a:r>
              <a:rPr lang="en-US" b="1" dirty="0"/>
              <a:t>3 Qualifications per Job Postings</a:t>
            </a:r>
          </a:p>
          <a:p>
            <a:pPr eaLnBrk="1" fontAlgn="auto" hangingPunct="1">
              <a:spcAft>
                <a:spcPts val="0"/>
              </a:spcAft>
              <a:buFont typeface="Wingdings" pitchFamily="2" charset="2"/>
              <a:buChar char="ü"/>
              <a:defRPr/>
            </a:pPr>
            <a:r>
              <a:rPr lang="en-US" b="1" dirty="0"/>
              <a:t>Employment Gap Explanation more than 6 months</a:t>
            </a:r>
          </a:p>
          <a:p>
            <a:pPr eaLnBrk="1" fontAlgn="auto" hangingPunct="1">
              <a:spcAft>
                <a:spcPts val="0"/>
              </a:spcAft>
              <a:buFont typeface="Wingdings" pitchFamily="2" charset="2"/>
              <a:buChar char="ü"/>
              <a:defRPr/>
            </a:pPr>
            <a:r>
              <a:rPr lang="en-US" b="1" dirty="0"/>
              <a:t>Highlighted skills tailored to position</a:t>
            </a:r>
          </a:p>
          <a:p>
            <a:pPr eaLnBrk="1" fontAlgn="auto" hangingPunct="1">
              <a:spcAft>
                <a:spcPts val="0"/>
              </a:spcAft>
              <a:buFont typeface="Wingdings" pitchFamily="2" charset="2"/>
              <a:buChar char="ü"/>
              <a:defRPr/>
            </a:pPr>
            <a:r>
              <a:rPr lang="en-US" b="1" dirty="0"/>
              <a:t>Recap 3 qualifications and one qualification that you feel is your strongest not required by position</a:t>
            </a:r>
          </a:p>
          <a:p>
            <a:pPr eaLnBrk="1" fontAlgn="auto" hangingPunct="1">
              <a:spcAft>
                <a:spcPts val="0"/>
              </a:spcAft>
              <a:buFont typeface="Wingdings" pitchFamily="2" charset="2"/>
              <a:buChar char="ü"/>
              <a:defRPr/>
            </a:pPr>
            <a:r>
              <a:rPr lang="en-US" b="1" dirty="0">
                <a:solidFill>
                  <a:srgbClr val="0070C0"/>
                </a:solidFill>
              </a:rPr>
              <a:t>Sign in Blue</a:t>
            </a:r>
            <a:endParaRPr lang="en-US" sz="1200" b="1" dirty="0">
              <a:solidFill>
                <a:srgbClr val="0070C0"/>
              </a:solidFill>
            </a:endParaRPr>
          </a:p>
          <a:p>
            <a:pPr eaLnBrk="1" fontAlgn="auto" hangingPunct="1">
              <a:spcAft>
                <a:spcPts val="0"/>
              </a:spcAft>
              <a:buFont typeface="Wingdings" pitchFamily="2" charset="2"/>
              <a:buChar char="ü"/>
              <a:defRPr/>
            </a:pPr>
            <a:endParaRPr lang="en-US" sz="1200" b="1" dirty="0"/>
          </a:p>
        </p:txBody>
      </p:sp>
      <p:pic>
        <p:nvPicPr>
          <p:cNvPr id="98307" name="Picture 2">
            <a:extLst>
              <a:ext uri="{FF2B5EF4-FFF2-40B4-BE49-F238E27FC236}">
                <a16:creationId xmlns:a16="http://schemas.microsoft.com/office/drawing/2014/main" id="{083B5183-7590-9245-9F94-8B1C4983CF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73525" y="295275"/>
            <a:ext cx="4114800" cy="5808663"/>
          </a:xfrm>
        </p:spPr>
      </p:pic>
      <p:sp>
        <p:nvSpPr>
          <p:cNvPr id="5" name="Rectangle 4">
            <a:extLst>
              <a:ext uri="{FF2B5EF4-FFF2-40B4-BE49-F238E27FC236}">
                <a16:creationId xmlns:a16="http://schemas.microsoft.com/office/drawing/2014/main" id="{4B2B6EB7-FC73-E746-BF4E-CA0E52EC17CB}"/>
              </a:ext>
            </a:extLst>
          </p:cNvPr>
          <p:cNvSpPr/>
          <p:nvPr/>
        </p:nvSpPr>
        <p:spPr>
          <a:xfrm>
            <a:off x="6156325" y="2565400"/>
            <a:ext cx="936625" cy="215900"/>
          </a:xfrm>
          <a:prstGeom prst="rect">
            <a:avLst/>
          </a:prstGeom>
          <a:noFill/>
          <a:ln>
            <a:solidFill>
              <a:srgbClr val="AE15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5F1BA468-F699-9945-81C5-02D48AE74739}"/>
              </a:ext>
            </a:extLst>
          </p:cNvPr>
          <p:cNvSpPr>
            <a:spLocks noGrp="1"/>
          </p:cNvSpPr>
          <p:nvPr>
            <p:ph type="title"/>
          </p:nvPr>
        </p:nvSpPr>
        <p:spPr>
          <a:xfrm>
            <a:off x="762000" y="0"/>
            <a:ext cx="7620000" cy="1143000"/>
          </a:xfrm>
        </p:spPr>
        <p:txBody>
          <a:bodyPr/>
          <a:lstStyle/>
          <a:p>
            <a:pPr eaLnBrk="1" hangingPunct="1"/>
            <a:r>
              <a:rPr lang="en-US" altLang="en-US"/>
              <a:t>Interview Techniques</a:t>
            </a:r>
          </a:p>
        </p:txBody>
      </p:sp>
      <p:pic>
        <p:nvPicPr>
          <p:cNvPr id="99330" name="Content Placeholder 4" descr="Military Logo.jpg">
            <a:extLst>
              <a:ext uri="{FF2B5EF4-FFF2-40B4-BE49-F238E27FC236}">
                <a16:creationId xmlns:a16="http://schemas.microsoft.com/office/drawing/2014/main" id="{CB19DF41-998A-9A47-8EFD-9F683EC284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524000"/>
            <a:ext cx="6181725" cy="396240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CD932BC9-400A-C241-8E2C-9430C1F1EE04}"/>
              </a:ext>
            </a:extLst>
          </p:cNvPr>
          <p:cNvSpPr>
            <a:spLocks noGrp="1"/>
          </p:cNvSpPr>
          <p:nvPr>
            <p:ph type="title"/>
          </p:nvPr>
        </p:nvSpPr>
        <p:spPr>
          <a:xfrm>
            <a:off x="723900" y="0"/>
            <a:ext cx="7696200" cy="849313"/>
          </a:xfrm>
        </p:spPr>
        <p:txBody>
          <a:bodyPr/>
          <a:lstStyle/>
          <a:p>
            <a:pPr eaLnBrk="1" hangingPunct="1"/>
            <a:r>
              <a:rPr lang="en-US" altLang="en-US"/>
              <a:t>Interviews</a:t>
            </a:r>
          </a:p>
        </p:txBody>
      </p:sp>
      <p:sp>
        <p:nvSpPr>
          <p:cNvPr id="3" name="Content Placeholder 2">
            <a:extLst>
              <a:ext uri="{FF2B5EF4-FFF2-40B4-BE49-F238E27FC236}">
                <a16:creationId xmlns:a16="http://schemas.microsoft.com/office/drawing/2014/main" id="{32320A59-5E4E-1141-BC53-B2DE48829519}"/>
              </a:ext>
            </a:extLst>
          </p:cNvPr>
          <p:cNvSpPr>
            <a:spLocks noGrp="1"/>
          </p:cNvSpPr>
          <p:nvPr>
            <p:ph idx="1"/>
          </p:nvPr>
        </p:nvSpPr>
        <p:spPr>
          <a:xfrm>
            <a:off x="762000" y="1143000"/>
            <a:ext cx="7620000" cy="4525963"/>
          </a:xfrm>
        </p:spPr>
        <p:txBody>
          <a:bodyPr rtlCol="0">
            <a:normAutofit fontScale="92500" lnSpcReduction="10000"/>
          </a:bodyPr>
          <a:lstStyle/>
          <a:p>
            <a:pPr eaLnBrk="1" fontAlgn="auto" hangingPunct="1">
              <a:spcAft>
                <a:spcPts val="0"/>
              </a:spcAft>
              <a:defRPr/>
            </a:pPr>
            <a:r>
              <a:rPr lang="en-US" dirty="0"/>
              <a:t>Do your homework first!</a:t>
            </a:r>
          </a:p>
          <a:p>
            <a:pPr eaLnBrk="1" fontAlgn="auto" hangingPunct="1">
              <a:spcAft>
                <a:spcPts val="0"/>
              </a:spcAft>
              <a:defRPr/>
            </a:pPr>
            <a:r>
              <a:rPr lang="en-US" dirty="0"/>
              <a:t>The interview starts when you arrive in the parking lot!</a:t>
            </a:r>
          </a:p>
          <a:p>
            <a:pPr eaLnBrk="1" fontAlgn="auto" hangingPunct="1">
              <a:spcAft>
                <a:spcPts val="0"/>
              </a:spcAft>
              <a:defRPr/>
            </a:pPr>
            <a:r>
              <a:rPr lang="en-US" dirty="0"/>
              <a:t>Turn cell off</a:t>
            </a:r>
          </a:p>
          <a:p>
            <a:pPr eaLnBrk="1" fontAlgn="auto" hangingPunct="1">
              <a:spcAft>
                <a:spcPts val="0"/>
              </a:spcAft>
              <a:defRPr/>
            </a:pPr>
            <a:r>
              <a:rPr lang="en-US" dirty="0"/>
              <a:t>Dress for Success!</a:t>
            </a:r>
          </a:p>
          <a:p>
            <a:pPr eaLnBrk="1" fontAlgn="auto" hangingPunct="1">
              <a:spcAft>
                <a:spcPts val="0"/>
              </a:spcAft>
              <a:defRPr/>
            </a:pPr>
            <a:r>
              <a:rPr lang="en-US" dirty="0"/>
              <a:t>Meet and greet everyone</a:t>
            </a:r>
          </a:p>
          <a:p>
            <a:pPr eaLnBrk="1" fontAlgn="auto" hangingPunct="1">
              <a:spcAft>
                <a:spcPts val="0"/>
              </a:spcAft>
              <a:defRPr/>
            </a:pPr>
            <a:r>
              <a:rPr lang="en-US" dirty="0"/>
              <a:t>Resume</a:t>
            </a:r>
          </a:p>
          <a:p>
            <a:pPr eaLnBrk="1" fontAlgn="auto" hangingPunct="1">
              <a:spcAft>
                <a:spcPts val="0"/>
              </a:spcAft>
              <a:defRPr/>
            </a:pPr>
            <a:r>
              <a:rPr lang="en-US" dirty="0"/>
              <a:t>Ask Questions</a:t>
            </a:r>
          </a:p>
          <a:p>
            <a:pPr eaLnBrk="1" fontAlgn="auto" hangingPunct="1">
              <a:spcAft>
                <a:spcPts val="0"/>
              </a:spcAft>
              <a:defRPr/>
            </a:pPr>
            <a:r>
              <a:rPr lang="en-US" dirty="0"/>
              <a:t>Follow-up!!!!!</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B143-FF6D-1E4B-BE56-A82CD64F0289}"/>
              </a:ext>
            </a:extLst>
          </p:cNvPr>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sz="4000" b="1" dirty="0"/>
              <a:t>Most Harmful Common Mistakes</a:t>
            </a:r>
            <a:br>
              <a:rPr lang="en-US" sz="4000" b="1" dirty="0"/>
            </a:br>
            <a:r>
              <a:rPr lang="en-US" sz="4000" b="1" dirty="0"/>
              <a:t>3,000 Employers</a:t>
            </a:r>
            <a:r>
              <a:rPr lang="en-US" sz="4000" dirty="0"/>
              <a:t> </a:t>
            </a:r>
          </a:p>
        </p:txBody>
      </p:sp>
      <p:sp>
        <p:nvSpPr>
          <p:cNvPr id="3" name="Content Placeholder 2">
            <a:extLst>
              <a:ext uri="{FF2B5EF4-FFF2-40B4-BE49-F238E27FC236}">
                <a16:creationId xmlns:a16="http://schemas.microsoft.com/office/drawing/2014/main" id="{B15F0D46-F47F-5147-9B2D-C735D9B7014C}"/>
              </a:ext>
            </a:extLst>
          </p:cNvPr>
          <p:cNvSpPr>
            <a:spLocks noGrp="1"/>
          </p:cNvSpPr>
          <p:nvPr>
            <p:ph idx="1"/>
          </p:nvPr>
        </p:nvSpPr>
        <p:spPr/>
        <p:txBody>
          <a:bodyPr/>
          <a:lstStyle/>
          <a:p>
            <a:pPr eaLnBrk="1" hangingPunct="1"/>
            <a:r>
              <a:rPr lang="en-US" altLang="en-US"/>
              <a:t>Answering cell phone or texting: 77% </a:t>
            </a:r>
          </a:p>
          <a:p>
            <a:pPr eaLnBrk="1" hangingPunct="1"/>
            <a:r>
              <a:rPr lang="en-US" altLang="en-US"/>
              <a:t>Appearing disinterested: 75%</a:t>
            </a:r>
          </a:p>
          <a:p>
            <a:pPr eaLnBrk="1" hangingPunct="1"/>
            <a:r>
              <a:rPr lang="en-US" altLang="en-US"/>
              <a:t>Dressing inappropriately: 72%</a:t>
            </a:r>
          </a:p>
          <a:p>
            <a:pPr eaLnBrk="1" hangingPunct="1"/>
            <a:r>
              <a:rPr lang="en-US" altLang="en-US"/>
              <a:t>Appearing arrogant: 72% </a:t>
            </a:r>
          </a:p>
          <a:p>
            <a:pPr eaLnBrk="1" hangingPunct="1"/>
            <a:r>
              <a:rPr lang="en-US" altLang="en-US"/>
              <a:t>Talking negatively about current or previous employers: 67%</a:t>
            </a:r>
          </a:p>
          <a:p>
            <a:pPr eaLnBrk="1" hangingPunct="1"/>
            <a:r>
              <a:rPr lang="en-US" altLang="en-US"/>
              <a:t>Chewing gum: 63%</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2CCFF217-3789-B246-BFD1-450DC4A5360D}"/>
              </a:ext>
            </a:extLst>
          </p:cNvPr>
          <p:cNvSpPr>
            <a:spLocks noGrp="1"/>
          </p:cNvSpPr>
          <p:nvPr>
            <p:ph type="title"/>
          </p:nvPr>
        </p:nvSpPr>
        <p:spPr>
          <a:xfrm>
            <a:off x="723900" y="0"/>
            <a:ext cx="7696200" cy="1143000"/>
          </a:xfrm>
        </p:spPr>
        <p:txBody>
          <a:bodyPr/>
          <a:lstStyle/>
          <a:p>
            <a:pPr eaLnBrk="1" hangingPunct="1"/>
            <a:r>
              <a:rPr lang="en-US" altLang="en-US"/>
              <a:t>Interview Mistakes</a:t>
            </a:r>
          </a:p>
        </p:txBody>
      </p:sp>
      <p:sp>
        <p:nvSpPr>
          <p:cNvPr id="3" name="Content Placeholder 2">
            <a:extLst>
              <a:ext uri="{FF2B5EF4-FFF2-40B4-BE49-F238E27FC236}">
                <a16:creationId xmlns:a16="http://schemas.microsoft.com/office/drawing/2014/main" id="{54A32C54-D39A-584C-AA07-3F88E5344F8F}"/>
              </a:ext>
            </a:extLst>
          </p:cNvPr>
          <p:cNvSpPr>
            <a:spLocks noGrp="1"/>
          </p:cNvSpPr>
          <p:nvPr>
            <p:ph idx="1"/>
          </p:nvPr>
        </p:nvSpPr>
        <p:spPr>
          <a:xfrm>
            <a:off x="723900" y="990600"/>
            <a:ext cx="7696200" cy="5256213"/>
          </a:xfrm>
        </p:spPr>
        <p:txBody>
          <a:bodyPr rtlCol="0">
            <a:normAutofit lnSpcReduction="10000"/>
          </a:bodyPr>
          <a:lstStyle/>
          <a:p>
            <a:pPr eaLnBrk="1" fontAlgn="auto" hangingPunct="1">
              <a:spcAft>
                <a:spcPts val="0"/>
              </a:spcAft>
              <a:defRPr/>
            </a:pPr>
            <a:r>
              <a:rPr lang="en-US" sz="2400" dirty="0"/>
              <a:t>Candidate brought a “how to interview” book with him to the interview.</a:t>
            </a:r>
          </a:p>
          <a:p>
            <a:pPr eaLnBrk="1" fontAlgn="auto" hangingPunct="1">
              <a:spcAft>
                <a:spcPts val="0"/>
              </a:spcAft>
              <a:defRPr/>
            </a:pPr>
            <a:r>
              <a:rPr lang="en-US" sz="2400" dirty="0"/>
              <a:t>Candidate asked, "What company is this again?” </a:t>
            </a:r>
          </a:p>
          <a:p>
            <a:pPr eaLnBrk="1" fontAlgn="auto" hangingPunct="1">
              <a:spcAft>
                <a:spcPts val="0"/>
              </a:spcAft>
              <a:defRPr/>
            </a:pPr>
            <a:r>
              <a:rPr lang="en-US" sz="2400" dirty="0"/>
              <a:t>Candidate put the interviewer on hold during a phone interview. When she came back on the line, she told the interviewer that she had a date set up for Friday.</a:t>
            </a:r>
          </a:p>
          <a:p>
            <a:pPr eaLnBrk="1" fontAlgn="auto" hangingPunct="1">
              <a:spcAft>
                <a:spcPts val="0"/>
              </a:spcAft>
              <a:defRPr/>
            </a:pPr>
            <a:r>
              <a:rPr lang="en-US" sz="2400" dirty="0"/>
              <a:t>Candidate wore a Boy Scout uniform and never told interviewers why.</a:t>
            </a:r>
          </a:p>
          <a:p>
            <a:pPr eaLnBrk="1" fontAlgn="auto" hangingPunct="1">
              <a:spcAft>
                <a:spcPts val="0"/>
              </a:spcAft>
              <a:defRPr/>
            </a:pPr>
            <a:r>
              <a:rPr lang="en-US" sz="2400" dirty="0"/>
              <a:t>Candidate talked about promptness as one of her strengths after showing up ten minutes late.</a:t>
            </a:r>
          </a:p>
          <a:p>
            <a:pPr eaLnBrk="1" fontAlgn="auto" hangingPunct="1">
              <a:spcAft>
                <a:spcPts val="0"/>
              </a:spcAft>
              <a:defRPr/>
            </a:pPr>
            <a:r>
              <a:rPr lang="en-US" sz="2400" dirty="0"/>
              <a:t>Candidate took off his shoes during the interview.</a:t>
            </a:r>
          </a:p>
          <a:p>
            <a:pPr eaLnBrk="1" fontAlgn="auto" hangingPunct="1">
              <a:spcAft>
                <a:spcPts val="0"/>
              </a:spcAft>
              <a:defRPr/>
            </a:pPr>
            <a:r>
              <a:rPr lang="en-US" sz="2400" dirty="0"/>
              <a:t>Candidate asked for a sip of the interviewer's coffee.</a:t>
            </a:r>
          </a:p>
          <a:p>
            <a:pPr eaLnBrk="1" fontAlgn="auto" hangingPunct="1">
              <a:spcAft>
                <a:spcPts val="0"/>
              </a:spcAft>
              <a:defRPr/>
            </a:pPr>
            <a:r>
              <a:rPr lang="en-US" sz="2400" dirty="0"/>
              <a:t> Candidate told the interviewer she wasn't sure if the job offered was worth "starting the car for.”</a:t>
            </a:r>
          </a:p>
          <a:p>
            <a:pPr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B33F4BC6-9E91-914F-9822-79FE19C5BF6D}"/>
              </a:ext>
            </a:extLst>
          </p:cNvPr>
          <p:cNvSpPr>
            <a:spLocks noGrp="1"/>
          </p:cNvSpPr>
          <p:nvPr>
            <p:ph type="title"/>
          </p:nvPr>
        </p:nvSpPr>
        <p:spPr>
          <a:xfrm>
            <a:off x="762000" y="0"/>
            <a:ext cx="7620000" cy="1143000"/>
          </a:xfrm>
        </p:spPr>
        <p:txBody>
          <a:bodyPr/>
          <a:lstStyle/>
          <a:p>
            <a:pPr eaLnBrk="1" hangingPunct="1"/>
            <a:r>
              <a:rPr lang="en-US" altLang="en-US"/>
              <a:t>Networking</a:t>
            </a:r>
          </a:p>
        </p:txBody>
      </p:sp>
      <p:pic>
        <p:nvPicPr>
          <p:cNvPr id="103426" name="Content Placeholder 5" descr="Military Logo.png">
            <a:extLst>
              <a:ext uri="{FF2B5EF4-FFF2-40B4-BE49-F238E27FC236}">
                <a16:creationId xmlns:a16="http://schemas.microsoft.com/office/drawing/2014/main" id="{A5CF8C68-B4A2-8846-8B9E-D0B6F917B3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295400"/>
            <a:ext cx="6181725" cy="396240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324B5DC2-37D3-1F4A-8098-B88ACF259760}"/>
              </a:ext>
            </a:extLst>
          </p:cNvPr>
          <p:cNvSpPr>
            <a:spLocks noGrp="1"/>
          </p:cNvSpPr>
          <p:nvPr>
            <p:ph type="title"/>
          </p:nvPr>
        </p:nvSpPr>
        <p:spPr/>
        <p:txBody>
          <a:bodyPr/>
          <a:lstStyle/>
          <a:p>
            <a:pPr eaLnBrk="1" hangingPunct="1"/>
            <a:r>
              <a:rPr lang="en-US" altLang="en-US"/>
              <a:t>Networking</a:t>
            </a:r>
          </a:p>
        </p:txBody>
      </p:sp>
      <p:sp>
        <p:nvSpPr>
          <p:cNvPr id="3" name="Content Placeholder 2">
            <a:extLst>
              <a:ext uri="{FF2B5EF4-FFF2-40B4-BE49-F238E27FC236}">
                <a16:creationId xmlns:a16="http://schemas.microsoft.com/office/drawing/2014/main" id="{01D1FB9C-0375-7742-80F8-A8DC475C913D}"/>
              </a:ext>
            </a:extLst>
          </p:cNvPr>
          <p:cNvSpPr>
            <a:spLocks noGrp="1"/>
          </p:cNvSpPr>
          <p:nvPr>
            <p:ph idx="1"/>
          </p:nvPr>
        </p:nvSpPr>
        <p:spPr/>
        <p:txBody>
          <a:bodyPr/>
          <a:lstStyle/>
          <a:p>
            <a:pPr eaLnBrk="1" hangingPunct="1"/>
            <a:r>
              <a:rPr lang="en-US" altLang="en-US"/>
              <a:t>Most Veterans are well aware that networking is critical, but it can be intimidating.  </a:t>
            </a:r>
          </a:p>
          <a:p>
            <a:pPr eaLnBrk="1" hangingPunct="1"/>
            <a:r>
              <a:rPr lang="en-US" altLang="en-US"/>
              <a:t>Even people who enjoy being social can find themselves tongue-tied when they have a goal in mind other than just chatting.</a:t>
            </a:r>
          </a:p>
          <a:p>
            <a:pPr eaLnBrk="1" hangingPunct="1"/>
            <a:r>
              <a:rPr lang="en-US" altLang="en-US"/>
              <a:t>Networking can be more enjoyable if you do a couple things ahead of time.</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E33CB3D9-B95C-EE40-88FF-4CAF4BD086D0}"/>
              </a:ext>
            </a:extLst>
          </p:cNvPr>
          <p:cNvSpPr>
            <a:spLocks noGrp="1"/>
          </p:cNvSpPr>
          <p:nvPr>
            <p:ph type="title"/>
          </p:nvPr>
        </p:nvSpPr>
        <p:spPr/>
        <p:txBody>
          <a:bodyPr/>
          <a:lstStyle/>
          <a:p>
            <a:pPr eaLnBrk="1" hangingPunct="1"/>
            <a:r>
              <a:rPr lang="en-US" altLang="en-US"/>
              <a:t>Have Fun</a:t>
            </a:r>
          </a:p>
        </p:txBody>
      </p:sp>
      <p:sp>
        <p:nvSpPr>
          <p:cNvPr id="3" name="Content Placeholder 2">
            <a:extLst>
              <a:ext uri="{FF2B5EF4-FFF2-40B4-BE49-F238E27FC236}">
                <a16:creationId xmlns:a16="http://schemas.microsoft.com/office/drawing/2014/main" id="{3FE84149-50DE-254A-8318-AF45B9118D4D}"/>
              </a:ext>
            </a:extLst>
          </p:cNvPr>
          <p:cNvSpPr>
            <a:spLocks noGrp="1"/>
          </p:cNvSpPr>
          <p:nvPr>
            <p:ph idx="1"/>
          </p:nvPr>
        </p:nvSpPr>
        <p:spPr/>
        <p:txBody>
          <a:bodyPr/>
          <a:lstStyle/>
          <a:p>
            <a:pPr eaLnBrk="1" hangingPunct="1"/>
            <a:r>
              <a:rPr lang="en-US" altLang="en-US"/>
              <a:t>Don’t take networking too seriously. It can and should be fun.</a:t>
            </a:r>
          </a:p>
          <a:p>
            <a:pPr eaLnBrk="1" hangingPunct="1"/>
            <a:r>
              <a:rPr lang="en-US" altLang="en-US"/>
              <a:t>Connect with the intention of helping others rather than simply expecting to find the elusive perfect job.</a:t>
            </a:r>
          </a:p>
          <a:p>
            <a:pPr eaLnBrk="1" hangingPunct="1"/>
            <a:r>
              <a:rPr lang="en-US" altLang="en-US"/>
              <a:t>Relax, take the pressure off yourself and focus on what you can bring to the party or offer in the form of contacts, knowledge or resources.</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F40A1444-B2A9-4E43-A437-7F18DE62161F}"/>
              </a:ext>
            </a:extLst>
          </p:cNvPr>
          <p:cNvSpPr>
            <a:spLocks noGrp="1"/>
          </p:cNvSpPr>
          <p:nvPr>
            <p:ph type="title"/>
          </p:nvPr>
        </p:nvSpPr>
        <p:spPr>
          <a:xfrm>
            <a:off x="914400" y="0"/>
            <a:ext cx="7620000" cy="1143000"/>
          </a:xfrm>
        </p:spPr>
        <p:txBody>
          <a:bodyPr/>
          <a:lstStyle/>
          <a:p>
            <a:pPr eaLnBrk="1" hangingPunct="1"/>
            <a:r>
              <a:rPr lang="en-US" altLang="en-US"/>
              <a:t>Online Skills Translators</a:t>
            </a:r>
          </a:p>
        </p:txBody>
      </p:sp>
      <p:sp>
        <p:nvSpPr>
          <p:cNvPr id="26626" name="TextBox 4">
            <a:extLst>
              <a:ext uri="{FF2B5EF4-FFF2-40B4-BE49-F238E27FC236}">
                <a16:creationId xmlns:a16="http://schemas.microsoft.com/office/drawing/2014/main" id="{D496A50C-62A5-8940-B8FB-DEB55B353D6E}"/>
              </a:ext>
            </a:extLst>
          </p:cNvPr>
          <p:cNvSpPr txBox="1">
            <a:spLocks noChangeArrowheads="1"/>
          </p:cNvSpPr>
          <p:nvPr/>
        </p:nvSpPr>
        <p:spPr bwMode="auto">
          <a:xfrm>
            <a:off x="914400" y="3276600"/>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t>CareerOneStop.org</a:t>
            </a:r>
          </a:p>
        </p:txBody>
      </p:sp>
      <p:pic>
        <p:nvPicPr>
          <p:cNvPr id="6" name="Picture 5" descr="b.jpg">
            <a:extLst>
              <a:ext uri="{FF2B5EF4-FFF2-40B4-BE49-F238E27FC236}">
                <a16:creationId xmlns:a16="http://schemas.microsoft.com/office/drawing/2014/main" id="{4504829C-0AD5-3842-A452-FAA442544A1F}"/>
              </a:ext>
            </a:extLst>
          </p:cNvPr>
          <p:cNvPicPr>
            <a:picLocks noChangeAspect="1"/>
          </p:cNvPicPr>
          <p:nvPr/>
        </p:nvPicPr>
        <p:blipFill>
          <a:blip r:embed="rId3"/>
          <a:stretch>
            <a:fillRect/>
          </a:stretch>
        </p:blipFill>
        <p:spPr>
          <a:xfrm>
            <a:off x="990600" y="3886200"/>
            <a:ext cx="7391400" cy="1676400"/>
          </a:xfrm>
          <a:prstGeom prst="rect">
            <a:avLst/>
          </a:prstGeom>
          <a:ln>
            <a:noFill/>
          </a:ln>
          <a:effectLst>
            <a:outerShdw blurRad="292100" dist="139700" dir="2700000" algn="tl" rotWithShape="0">
              <a:srgbClr val="333333">
                <a:alpha val="65000"/>
              </a:srgbClr>
            </a:outerShdw>
          </a:effectLst>
        </p:spPr>
      </p:pic>
      <p:sp>
        <p:nvSpPr>
          <p:cNvPr id="26628" name="TextBox 6">
            <a:extLst>
              <a:ext uri="{FF2B5EF4-FFF2-40B4-BE49-F238E27FC236}">
                <a16:creationId xmlns:a16="http://schemas.microsoft.com/office/drawing/2014/main" id="{FA11EE99-DFC5-DE4E-BDCD-E7348700FB37}"/>
              </a:ext>
            </a:extLst>
          </p:cNvPr>
          <p:cNvSpPr txBox="1">
            <a:spLocks noChangeArrowheads="1"/>
          </p:cNvSpPr>
          <p:nvPr/>
        </p:nvSpPr>
        <p:spPr bwMode="auto">
          <a:xfrm>
            <a:off x="914400" y="5715000"/>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t>H2H.jobs</a:t>
            </a:r>
          </a:p>
        </p:txBody>
      </p:sp>
      <p:pic>
        <p:nvPicPr>
          <p:cNvPr id="26629" name="Picture 2">
            <a:extLst>
              <a:ext uri="{FF2B5EF4-FFF2-40B4-BE49-F238E27FC236}">
                <a16:creationId xmlns:a16="http://schemas.microsoft.com/office/drawing/2014/main" id="{C0DEDDF2-1D47-5C47-8348-DFCA1BDBC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391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C54B282C-4CC2-D241-9CF5-36E7E5A09C26}"/>
              </a:ext>
            </a:extLst>
          </p:cNvPr>
          <p:cNvSpPr>
            <a:spLocks noGrp="1"/>
          </p:cNvSpPr>
          <p:nvPr>
            <p:ph type="title"/>
          </p:nvPr>
        </p:nvSpPr>
        <p:spPr/>
        <p:txBody>
          <a:bodyPr/>
          <a:lstStyle/>
          <a:p>
            <a:pPr eaLnBrk="1" hangingPunct="1"/>
            <a:r>
              <a:rPr lang="en-US" altLang="en-US"/>
              <a:t>Tips</a:t>
            </a:r>
          </a:p>
        </p:txBody>
      </p:sp>
      <p:sp>
        <p:nvSpPr>
          <p:cNvPr id="3" name="Content Placeholder 2">
            <a:extLst>
              <a:ext uri="{FF2B5EF4-FFF2-40B4-BE49-F238E27FC236}">
                <a16:creationId xmlns:a16="http://schemas.microsoft.com/office/drawing/2014/main" id="{F892FA84-2DA2-1D43-B880-1B7930860BF1}"/>
              </a:ext>
            </a:extLst>
          </p:cNvPr>
          <p:cNvSpPr>
            <a:spLocks noGrp="1"/>
          </p:cNvSpPr>
          <p:nvPr>
            <p:ph idx="1"/>
          </p:nvPr>
        </p:nvSpPr>
        <p:spPr/>
        <p:txBody>
          <a:bodyPr/>
          <a:lstStyle/>
          <a:p>
            <a:pPr eaLnBrk="1" hangingPunct="1"/>
            <a:r>
              <a:rPr lang="en-US" altLang="en-US"/>
              <a:t>Keep the alcohol consumption to a minimum if you’re at an event where it’s being served.</a:t>
            </a:r>
          </a:p>
          <a:p>
            <a:pPr eaLnBrk="1" hangingPunct="1"/>
            <a:r>
              <a:rPr lang="en-US" altLang="en-US"/>
              <a:t>Be the person to include others into the conversation when they join the circle.</a:t>
            </a:r>
          </a:p>
          <a:p>
            <a:pPr eaLnBrk="1" hangingPunct="1"/>
            <a:r>
              <a:rPr lang="en-US" altLang="en-US"/>
              <a:t>Be polite and considerate.</a:t>
            </a:r>
          </a:p>
          <a:p>
            <a:pPr eaLnBrk="1" hangingPunct="1"/>
            <a:r>
              <a:rPr lang="en-US" altLang="en-US"/>
              <a:t>Be sincere, open and follow through on your commitments.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47FCE6B2-71F5-674A-ABDE-61ECAF924FA5}"/>
              </a:ext>
            </a:extLst>
          </p:cNvPr>
          <p:cNvSpPr>
            <a:spLocks noGrp="1"/>
          </p:cNvSpPr>
          <p:nvPr>
            <p:ph type="title"/>
          </p:nvPr>
        </p:nvSpPr>
        <p:spPr/>
        <p:txBody>
          <a:bodyPr/>
          <a:lstStyle/>
          <a:p>
            <a:pPr eaLnBrk="1" hangingPunct="1"/>
            <a:r>
              <a:rPr lang="en-US" altLang="en-US"/>
              <a:t>Getting the Conversation Started</a:t>
            </a:r>
          </a:p>
        </p:txBody>
      </p:sp>
      <p:sp>
        <p:nvSpPr>
          <p:cNvPr id="107522" name="Content Placeholder 2">
            <a:extLst>
              <a:ext uri="{FF2B5EF4-FFF2-40B4-BE49-F238E27FC236}">
                <a16:creationId xmlns:a16="http://schemas.microsoft.com/office/drawing/2014/main" id="{E2E7DFE9-FD99-3C47-989C-1D2CB640C671}"/>
              </a:ext>
            </a:extLst>
          </p:cNvPr>
          <p:cNvSpPr>
            <a:spLocks noGrp="1"/>
          </p:cNvSpPr>
          <p:nvPr>
            <p:ph idx="1"/>
          </p:nvPr>
        </p:nvSpPr>
        <p:spPr/>
        <p:txBody>
          <a:bodyPr/>
          <a:lstStyle/>
          <a:p>
            <a:pPr eaLnBrk="1" hangingPunct="1"/>
            <a:r>
              <a:rPr lang="en-US" altLang="en-US"/>
              <a:t>The key word here is “conversation”</a:t>
            </a:r>
          </a:p>
          <a:p>
            <a:pPr lvl="1" eaLnBrk="1" hangingPunct="1"/>
            <a:r>
              <a:rPr lang="en-US" altLang="en-US"/>
              <a:t>Greeting</a:t>
            </a:r>
          </a:p>
          <a:p>
            <a:pPr lvl="1" eaLnBrk="1" hangingPunct="1"/>
            <a:r>
              <a:rPr lang="en-US" altLang="en-US"/>
              <a:t>Introduction</a:t>
            </a:r>
          </a:p>
          <a:p>
            <a:pPr lvl="1" eaLnBrk="1" hangingPunct="1"/>
            <a:r>
              <a:rPr lang="en-US" altLang="en-US"/>
              <a:t>Connections if any</a:t>
            </a:r>
          </a:p>
          <a:p>
            <a:pPr lvl="1" eaLnBrk="1" hangingPunct="1"/>
            <a:r>
              <a:rPr lang="en-US" altLang="en-US"/>
              <a:t>Appreciation for the encounter</a:t>
            </a:r>
          </a:p>
          <a:p>
            <a:pPr eaLnBrk="1" hangingPunct="1"/>
            <a:r>
              <a:rPr lang="en-US" altLang="en-US" sz="3600"/>
              <a:t>Try to make contact with 3 new people</a:t>
            </a:r>
          </a:p>
          <a:p>
            <a:pPr eaLnBrk="1" hangingPunct="1"/>
            <a:r>
              <a:rPr lang="en-US" altLang="en-US" sz="3600"/>
              <a:t>Follow-up</a:t>
            </a:r>
          </a:p>
          <a:p>
            <a:pPr eaLnBrk="1" hangingPunct="1"/>
            <a:endParaRPr lang="en-US" altLang="en-US" sz="3600"/>
          </a:p>
          <a:p>
            <a:pPr lvl="1" eaLnBrk="1" hangingPunct="1"/>
            <a:endParaRPr lang="en-US" altLang="en-US" sz="3200"/>
          </a:p>
          <a:p>
            <a:pPr lvl="1" eaLnBrk="1" hangingPunct="1"/>
            <a:endParaRPr lang="en-US"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4DAA9164-43C6-8243-97E7-DB6256012FF9}"/>
              </a:ext>
            </a:extLst>
          </p:cNvPr>
          <p:cNvSpPr>
            <a:spLocks noGrp="1"/>
          </p:cNvSpPr>
          <p:nvPr>
            <p:ph type="title"/>
          </p:nvPr>
        </p:nvSpPr>
        <p:spPr/>
        <p:txBody>
          <a:bodyPr/>
          <a:lstStyle/>
          <a:p>
            <a:pPr eaLnBrk="1" hangingPunct="1"/>
            <a:r>
              <a:rPr lang="en-US" altLang="en-US"/>
              <a:t>Must Haves</a:t>
            </a:r>
          </a:p>
        </p:txBody>
      </p:sp>
      <p:sp>
        <p:nvSpPr>
          <p:cNvPr id="108546" name="Content Placeholder 2">
            <a:extLst>
              <a:ext uri="{FF2B5EF4-FFF2-40B4-BE49-F238E27FC236}">
                <a16:creationId xmlns:a16="http://schemas.microsoft.com/office/drawing/2014/main" id="{0FE3C8E1-D4DF-334B-918E-F184504A2EFD}"/>
              </a:ext>
            </a:extLst>
          </p:cNvPr>
          <p:cNvSpPr>
            <a:spLocks noGrp="1"/>
          </p:cNvSpPr>
          <p:nvPr>
            <p:ph idx="1"/>
          </p:nvPr>
        </p:nvSpPr>
        <p:spPr/>
        <p:txBody>
          <a:bodyPr/>
          <a:lstStyle/>
          <a:p>
            <a:pPr eaLnBrk="1" hangingPunct="1"/>
            <a:r>
              <a:rPr lang="en-US" altLang="en-US"/>
              <a:t>Business Cards</a:t>
            </a:r>
          </a:p>
          <a:p>
            <a:pPr eaLnBrk="1" hangingPunct="1"/>
            <a:endParaRPr lang="en-US" altLang="en-US"/>
          </a:p>
        </p:txBody>
      </p:sp>
      <p:pic>
        <p:nvPicPr>
          <p:cNvPr id="108547" name="Picture 3" descr="Business Card Example.png">
            <a:extLst>
              <a:ext uri="{FF2B5EF4-FFF2-40B4-BE49-F238E27FC236}">
                <a16:creationId xmlns:a16="http://schemas.microsoft.com/office/drawing/2014/main" id="{6E2B13B3-50CF-1B43-A1FF-A978A39DD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438400"/>
            <a:ext cx="53863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a:extLst>
              <a:ext uri="{FF2B5EF4-FFF2-40B4-BE49-F238E27FC236}">
                <a16:creationId xmlns:a16="http://schemas.microsoft.com/office/drawing/2014/main" id="{6F54B7AA-9ED5-4940-ADAC-3F80B0A6BC5A}"/>
              </a:ext>
            </a:extLst>
          </p:cNvPr>
          <p:cNvSpPr>
            <a:spLocks noGrp="1"/>
          </p:cNvSpPr>
          <p:nvPr>
            <p:ph type="title"/>
          </p:nvPr>
        </p:nvSpPr>
        <p:spPr>
          <a:xfrm>
            <a:off x="762000" y="0"/>
            <a:ext cx="7620000" cy="1143000"/>
          </a:xfrm>
        </p:spPr>
        <p:txBody>
          <a:bodyPr/>
          <a:lstStyle/>
          <a:p>
            <a:pPr eaLnBrk="1" hangingPunct="1"/>
            <a:r>
              <a:rPr lang="en-US" altLang="en-US"/>
              <a:t>Elevator Speech</a:t>
            </a:r>
          </a:p>
        </p:txBody>
      </p:sp>
      <p:pic>
        <p:nvPicPr>
          <p:cNvPr id="109570" name="Content Placeholder 5" descr="Military Logo.png">
            <a:extLst>
              <a:ext uri="{FF2B5EF4-FFF2-40B4-BE49-F238E27FC236}">
                <a16:creationId xmlns:a16="http://schemas.microsoft.com/office/drawing/2014/main" id="{A682A683-8AF4-244F-8A0C-0B2D1D42F9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295400"/>
            <a:ext cx="6181725" cy="3962400"/>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a:extLst>
              <a:ext uri="{FF2B5EF4-FFF2-40B4-BE49-F238E27FC236}">
                <a16:creationId xmlns:a16="http://schemas.microsoft.com/office/drawing/2014/main" id="{95BD4CF8-5B86-4944-9740-7F0CE1EA278D}"/>
              </a:ext>
            </a:extLst>
          </p:cNvPr>
          <p:cNvSpPr>
            <a:spLocks noGrp="1"/>
          </p:cNvSpPr>
          <p:nvPr>
            <p:ph type="title"/>
          </p:nvPr>
        </p:nvSpPr>
        <p:spPr>
          <a:xfrm>
            <a:off x="457200" y="0"/>
            <a:ext cx="8229600" cy="1143000"/>
          </a:xfrm>
        </p:spPr>
        <p:txBody>
          <a:bodyPr/>
          <a:lstStyle/>
          <a:p>
            <a:pPr eaLnBrk="1" hangingPunct="1"/>
            <a:r>
              <a:rPr lang="en-US" altLang="en-US"/>
              <a:t>Elevator Speech</a:t>
            </a:r>
          </a:p>
        </p:txBody>
      </p:sp>
      <p:sp>
        <p:nvSpPr>
          <p:cNvPr id="3" name="Content Placeholder 2">
            <a:extLst>
              <a:ext uri="{FF2B5EF4-FFF2-40B4-BE49-F238E27FC236}">
                <a16:creationId xmlns:a16="http://schemas.microsoft.com/office/drawing/2014/main" id="{1E921934-F119-CB4A-856F-C0BE1247630A}"/>
              </a:ext>
            </a:extLst>
          </p:cNvPr>
          <p:cNvSpPr>
            <a:spLocks noGrp="1"/>
          </p:cNvSpPr>
          <p:nvPr>
            <p:ph idx="1"/>
          </p:nvPr>
        </p:nvSpPr>
        <p:spPr>
          <a:xfrm>
            <a:off x="457200" y="1143000"/>
            <a:ext cx="8229600" cy="4525963"/>
          </a:xfrm>
        </p:spPr>
        <p:txBody>
          <a:bodyPr/>
          <a:lstStyle/>
          <a:p>
            <a:pPr eaLnBrk="1" hangingPunct="1"/>
            <a:r>
              <a:rPr lang="en-US" altLang="en-US"/>
              <a:t>Jobseekers should have a concise summary of their core skills and accomplishments that they can deliver to anyone who will listen in a small window of time</a:t>
            </a:r>
          </a:p>
          <a:p>
            <a:pPr eaLnBrk="1" hangingPunct="1"/>
            <a:r>
              <a:rPr lang="en-US" altLang="en-US"/>
              <a:t>However, it is often used incorrectly.</a:t>
            </a:r>
          </a:p>
          <a:p>
            <a:pPr eaLnBrk="1" hangingPunct="1"/>
            <a:r>
              <a:rPr lang="en-US" altLang="en-US"/>
              <a:t>When not done right, this little speech can kill your chances for further discussion, let alone finding a job lead.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a:extLst>
              <a:ext uri="{FF2B5EF4-FFF2-40B4-BE49-F238E27FC236}">
                <a16:creationId xmlns:a16="http://schemas.microsoft.com/office/drawing/2014/main" id="{5E363D3B-255E-C04B-9063-B5BAD3E5454C}"/>
              </a:ext>
            </a:extLst>
          </p:cNvPr>
          <p:cNvSpPr>
            <a:spLocks noGrp="1"/>
          </p:cNvSpPr>
          <p:nvPr>
            <p:ph type="title"/>
          </p:nvPr>
        </p:nvSpPr>
        <p:spPr>
          <a:xfrm>
            <a:off x="457200" y="0"/>
            <a:ext cx="8229600" cy="1143000"/>
          </a:xfrm>
        </p:spPr>
        <p:txBody>
          <a:bodyPr/>
          <a:lstStyle/>
          <a:p>
            <a:pPr eaLnBrk="1" hangingPunct="1"/>
            <a:r>
              <a:rPr lang="en-US" altLang="en-US"/>
              <a:t>Tips</a:t>
            </a:r>
          </a:p>
        </p:txBody>
      </p:sp>
      <p:sp>
        <p:nvSpPr>
          <p:cNvPr id="3" name="Content Placeholder 2">
            <a:extLst>
              <a:ext uri="{FF2B5EF4-FFF2-40B4-BE49-F238E27FC236}">
                <a16:creationId xmlns:a16="http://schemas.microsoft.com/office/drawing/2014/main" id="{A5972F49-C47F-2C4C-8B10-67B86C17C85D}"/>
              </a:ext>
            </a:extLst>
          </p:cNvPr>
          <p:cNvSpPr>
            <a:spLocks noGrp="1"/>
          </p:cNvSpPr>
          <p:nvPr>
            <p:ph idx="1"/>
          </p:nvPr>
        </p:nvSpPr>
        <p:spPr>
          <a:xfrm>
            <a:off x="457200" y="1143000"/>
            <a:ext cx="8229600" cy="4525963"/>
          </a:xfrm>
        </p:spPr>
        <p:txBody>
          <a:bodyPr rtlCol="0">
            <a:normAutofit fontScale="92500" lnSpcReduction="10000"/>
          </a:bodyPr>
          <a:lstStyle/>
          <a:p>
            <a:pPr eaLnBrk="1" fontAlgn="auto" hangingPunct="1">
              <a:spcAft>
                <a:spcPts val="0"/>
              </a:spcAft>
              <a:defRPr/>
            </a:pPr>
            <a:r>
              <a:rPr lang="en-US" dirty="0"/>
              <a:t>Do not lead with your pitch</a:t>
            </a:r>
          </a:p>
          <a:p>
            <a:pPr eaLnBrk="1" fontAlgn="auto" hangingPunct="1">
              <a:spcAft>
                <a:spcPts val="0"/>
              </a:spcAft>
              <a:defRPr/>
            </a:pPr>
            <a:r>
              <a:rPr lang="en-US" dirty="0"/>
              <a:t>Build rapport and create a relationship before pitching yourself</a:t>
            </a:r>
          </a:p>
          <a:p>
            <a:pPr eaLnBrk="1" fontAlgn="auto" hangingPunct="1">
              <a:spcAft>
                <a:spcPts val="0"/>
              </a:spcAft>
              <a:defRPr/>
            </a:pPr>
            <a:r>
              <a:rPr lang="en-US" dirty="0"/>
              <a:t>Customize your pitch</a:t>
            </a:r>
          </a:p>
          <a:p>
            <a:pPr eaLnBrk="1" fontAlgn="auto" hangingPunct="1">
              <a:spcAft>
                <a:spcPts val="0"/>
              </a:spcAft>
              <a:defRPr/>
            </a:pPr>
            <a:r>
              <a:rPr lang="en-US" dirty="0"/>
              <a:t>Do not pitch yourself randomly, anywhere, anytime, to anyone</a:t>
            </a:r>
          </a:p>
          <a:p>
            <a:pPr eaLnBrk="1" fontAlgn="auto" hangingPunct="1">
              <a:spcAft>
                <a:spcPts val="0"/>
              </a:spcAft>
              <a:defRPr/>
            </a:pPr>
            <a:r>
              <a:rPr lang="en-US" dirty="0"/>
              <a:t>Make it a two way conversation</a:t>
            </a:r>
          </a:p>
          <a:p>
            <a:pPr eaLnBrk="1" fontAlgn="auto" hangingPunct="1">
              <a:spcAft>
                <a:spcPts val="0"/>
              </a:spcAft>
              <a:defRPr/>
            </a:pPr>
            <a:r>
              <a:rPr lang="en-US" dirty="0"/>
              <a:t>Gauge the response, </a:t>
            </a:r>
          </a:p>
          <a:p>
            <a:pPr lvl="1" eaLnBrk="1" fontAlgn="auto" hangingPunct="1">
              <a:spcAft>
                <a:spcPts val="0"/>
              </a:spcAft>
              <a:defRPr/>
            </a:pPr>
            <a:r>
              <a:rPr lang="en-US" dirty="0"/>
              <a:t>pause, ask a question, listen, and learn more</a:t>
            </a:r>
          </a:p>
          <a:p>
            <a:pPr lvl="1" eaLnBrk="1" fontAlgn="auto" hangingPunct="1">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98EA2B1F-02B9-5F4E-AC37-34AA1D9A9132}"/>
              </a:ext>
            </a:extLst>
          </p:cNvPr>
          <p:cNvSpPr>
            <a:spLocks noGrp="1"/>
          </p:cNvSpPr>
          <p:nvPr>
            <p:ph type="title"/>
          </p:nvPr>
        </p:nvSpPr>
        <p:spPr>
          <a:xfrm>
            <a:off x="457200" y="0"/>
            <a:ext cx="8229600" cy="1143000"/>
          </a:xfrm>
        </p:spPr>
        <p:txBody>
          <a:bodyPr/>
          <a:lstStyle/>
          <a:p>
            <a:pPr eaLnBrk="1" hangingPunct="1"/>
            <a:r>
              <a:rPr lang="en-US" altLang="en-US"/>
              <a:t>The Perfect Elevator Speech</a:t>
            </a:r>
          </a:p>
        </p:txBody>
      </p:sp>
      <p:sp>
        <p:nvSpPr>
          <p:cNvPr id="112642" name="Content Placeholder 2">
            <a:extLst>
              <a:ext uri="{FF2B5EF4-FFF2-40B4-BE49-F238E27FC236}">
                <a16:creationId xmlns:a16="http://schemas.microsoft.com/office/drawing/2014/main" id="{0A105B8A-E910-A643-895A-8D02858C17C8}"/>
              </a:ext>
            </a:extLst>
          </p:cNvPr>
          <p:cNvSpPr>
            <a:spLocks noGrp="1"/>
          </p:cNvSpPr>
          <p:nvPr>
            <p:ph idx="1"/>
          </p:nvPr>
        </p:nvSpPr>
        <p:spPr>
          <a:xfrm>
            <a:off x="457200" y="1143000"/>
            <a:ext cx="8229600" cy="4525963"/>
          </a:xfrm>
        </p:spPr>
        <p:txBody>
          <a:bodyPr/>
          <a:lstStyle/>
          <a:p>
            <a:pPr eaLnBrk="1" hangingPunct="1"/>
            <a:r>
              <a:rPr lang="en-US" altLang="en-US"/>
              <a:t>Crafting an elevator pitch is a good exercise because it forces a job seeker to concisely state his or her brand and value. Make sure you can clearly articulate who you are and what you can do. When it’s time to share that information, share it as part of relationship building and problem solving.</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09BC2B2B-B4AC-E049-B342-6776C2E53796}"/>
              </a:ext>
            </a:extLst>
          </p:cNvPr>
          <p:cNvSpPr>
            <a:spLocks noGrp="1"/>
          </p:cNvSpPr>
          <p:nvPr>
            <p:ph type="title"/>
          </p:nvPr>
        </p:nvSpPr>
        <p:spPr>
          <a:xfrm>
            <a:off x="457200" y="0"/>
            <a:ext cx="8229600" cy="1143000"/>
          </a:xfrm>
        </p:spPr>
        <p:txBody>
          <a:bodyPr/>
          <a:lstStyle/>
          <a:p>
            <a:pPr eaLnBrk="1" hangingPunct="1"/>
            <a:r>
              <a:rPr lang="en-US" altLang="en-US"/>
              <a:t>Format It</a:t>
            </a:r>
          </a:p>
        </p:txBody>
      </p:sp>
      <p:sp>
        <p:nvSpPr>
          <p:cNvPr id="3" name="Content Placeholder 2">
            <a:extLst>
              <a:ext uri="{FF2B5EF4-FFF2-40B4-BE49-F238E27FC236}">
                <a16:creationId xmlns:a16="http://schemas.microsoft.com/office/drawing/2014/main" id="{E3FCA64A-1AA5-E44F-870E-FA1798CC21B5}"/>
              </a:ext>
            </a:extLst>
          </p:cNvPr>
          <p:cNvSpPr>
            <a:spLocks noGrp="1"/>
          </p:cNvSpPr>
          <p:nvPr>
            <p:ph idx="1"/>
          </p:nvPr>
        </p:nvSpPr>
        <p:spPr>
          <a:xfrm>
            <a:off x="457200" y="1143000"/>
            <a:ext cx="8229600" cy="4525963"/>
          </a:xfrm>
        </p:spPr>
        <p:txBody>
          <a:bodyPr/>
          <a:lstStyle/>
          <a:p>
            <a:pPr eaLnBrk="1" hangingPunct="1"/>
            <a:r>
              <a:rPr lang="en-US" altLang="en-US"/>
              <a:t>A good pitch should answer three questions:</a:t>
            </a:r>
          </a:p>
          <a:p>
            <a:pPr lvl="1" eaLnBrk="1" hangingPunct="1"/>
            <a:r>
              <a:rPr lang="en-US" altLang="en-US"/>
              <a:t>Who you are</a:t>
            </a:r>
          </a:p>
          <a:p>
            <a:pPr lvl="2" eaLnBrk="1" hangingPunct="1"/>
            <a:r>
              <a:rPr lang="en-US" altLang="en-US"/>
              <a:t>Hello my name is Gary Jensen.</a:t>
            </a:r>
          </a:p>
          <a:p>
            <a:pPr lvl="1" eaLnBrk="1" hangingPunct="1"/>
            <a:r>
              <a:rPr lang="en-US" altLang="en-US"/>
              <a:t>What you do</a:t>
            </a:r>
          </a:p>
          <a:p>
            <a:pPr lvl="2" eaLnBrk="1" hangingPunct="1"/>
            <a:r>
              <a:rPr lang="en-US" altLang="en-US"/>
              <a:t>I’m a Workforce Development Specialist 4, specializing in training.</a:t>
            </a:r>
          </a:p>
          <a:p>
            <a:pPr lvl="1" eaLnBrk="1" hangingPunct="1"/>
            <a:r>
              <a:rPr lang="en-US" altLang="en-US"/>
              <a:t>What you are looking for</a:t>
            </a:r>
          </a:p>
          <a:p>
            <a:pPr lvl="2" eaLnBrk="1" hangingPunct="1"/>
            <a:r>
              <a:rPr lang="en-US" altLang="en-US"/>
              <a:t>I’m looking for a Training Development position with emphases  on instruction. </a:t>
            </a:r>
          </a:p>
          <a:p>
            <a:pPr lvl="2"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AEC94CE1-FE34-0148-A42B-A3A1695DA251}"/>
              </a:ext>
            </a:extLst>
          </p:cNvPr>
          <p:cNvSpPr>
            <a:spLocks noGrp="1"/>
          </p:cNvSpPr>
          <p:nvPr>
            <p:ph type="title"/>
          </p:nvPr>
        </p:nvSpPr>
        <p:spPr>
          <a:xfrm>
            <a:off x="457200" y="0"/>
            <a:ext cx="8229600" cy="1143000"/>
          </a:xfrm>
        </p:spPr>
        <p:txBody>
          <a:bodyPr/>
          <a:lstStyle/>
          <a:p>
            <a:pPr eaLnBrk="1" hangingPunct="1"/>
            <a:r>
              <a:rPr lang="en-US" altLang="en-US"/>
              <a:t>Tailor Your Speech</a:t>
            </a:r>
          </a:p>
        </p:txBody>
      </p:sp>
      <p:sp>
        <p:nvSpPr>
          <p:cNvPr id="114690" name="Content Placeholder 2">
            <a:extLst>
              <a:ext uri="{FF2B5EF4-FFF2-40B4-BE49-F238E27FC236}">
                <a16:creationId xmlns:a16="http://schemas.microsoft.com/office/drawing/2014/main" id="{EE505347-2146-3045-B58A-3ECD438AADA0}"/>
              </a:ext>
            </a:extLst>
          </p:cNvPr>
          <p:cNvSpPr>
            <a:spLocks noGrp="1"/>
          </p:cNvSpPr>
          <p:nvPr>
            <p:ph idx="1"/>
          </p:nvPr>
        </p:nvSpPr>
        <p:spPr>
          <a:xfrm>
            <a:off x="457200" y="1143000"/>
            <a:ext cx="8229600" cy="4525963"/>
          </a:xfrm>
        </p:spPr>
        <p:txBody>
          <a:bodyPr/>
          <a:lstStyle/>
          <a:p>
            <a:pPr eaLnBrk="1" hangingPunct="1"/>
            <a:r>
              <a:rPr lang="en-US" altLang="en-US"/>
              <a:t>Tailor the pitch to </a:t>
            </a:r>
            <a:r>
              <a:rPr lang="en-US" altLang="en-US" i="1"/>
              <a:t>them</a:t>
            </a:r>
            <a:r>
              <a:rPr lang="en-US" altLang="en-US"/>
              <a:t>, not </a:t>
            </a:r>
            <a:r>
              <a:rPr lang="en-US" altLang="en-US" i="1"/>
              <a:t>you</a:t>
            </a:r>
          </a:p>
          <a:p>
            <a:pPr lvl="1" eaLnBrk="1" hangingPunct="1"/>
            <a:r>
              <a:rPr lang="en-US" altLang="en-US"/>
              <a:t>It’s important to remember that the people listening to your speech will have their antennas tuned to WIIFM (What’s in It for Me?)</a:t>
            </a:r>
          </a:p>
          <a:p>
            <a:pPr eaLnBrk="1" hangingPunct="1"/>
            <a:r>
              <a:rPr lang="en-US" altLang="en-US"/>
              <a:t>So be sure to focus your message on </a:t>
            </a:r>
            <a:r>
              <a:rPr lang="en-US" altLang="en-US" i="1"/>
              <a:t>their </a:t>
            </a:r>
            <a:r>
              <a:rPr lang="en-US" altLang="en-US"/>
              <a:t>needs.</a:t>
            </a:r>
          </a:p>
          <a:p>
            <a:pPr lvl="1" eaLnBrk="1" hangingPunct="1"/>
            <a:endParaRPr lang="en-US"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a:extLst>
              <a:ext uri="{FF2B5EF4-FFF2-40B4-BE49-F238E27FC236}">
                <a16:creationId xmlns:a16="http://schemas.microsoft.com/office/drawing/2014/main" id="{5A58715C-1FF2-FC41-886E-FB2C6BCDAB52}"/>
              </a:ext>
            </a:extLst>
          </p:cNvPr>
          <p:cNvSpPr>
            <a:spLocks noGrp="1"/>
          </p:cNvSpPr>
          <p:nvPr>
            <p:ph type="title"/>
          </p:nvPr>
        </p:nvSpPr>
        <p:spPr>
          <a:xfrm>
            <a:off x="457200" y="0"/>
            <a:ext cx="8229600" cy="1143000"/>
          </a:xfrm>
        </p:spPr>
        <p:txBody>
          <a:bodyPr/>
          <a:lstStyle/>
          <a:p>
            <a:pPr eaLnBrk="1" hangingPunct="1"/>
            <a:r>
              <a:rPr lang="en-US" altLang="en-US"/>
              <a:t>Example</a:t>
            </a:r>
          </a:p>
        </p:txBody>
      </p:sp>
      <p:sp>
        <p:nvSpPr>
          <p:cNvPr id="115714" name="Content Placeholder 2">
            <a:extLst>
              <a:ext uri="{FF2B5EF4-FFF2-40B4-BE49-F238E27FC236}">
                <a16:creationId xmlns:a16="http://schemas.microsoft.com/office/drawing/2014/main" id="{5C958BCC-3A54-8B4C-832F-78BF1E7D19FA}"/>
              </a:ext>
            </a:extLst>
          </p:cNvPr>
          <p:cNvSpPr>
            <a:spLocks noGrp="1"/>
          </p:cNvSpPr>
          <p:nvPr>
            <p:ph idx="1"/>
          </p:nvPr>
        </p:nvSpPr>
        <p:spPr>
          <a:xfrm>
            <a:off x="457200" y="1219200"/>
            <a:ext cx="8229600" cy="4525963"/>
          </a:xfrm>
        </p:spPr>
        <p:txBody>
          <a:bodyPr/>
          <a:lstStyle/>
          <a:p>
            <a:pPr eaLnBrk="1" hangingPunct="1"/>
            <a:r>
              <a:rPr lang="en-US" altLang="en-US"/>
              <a:t>I’m a human resources professional with over 10 years experience in governmental agencies.</a:t>
            </a:r>
          </a:p>
          <a:p>
            <a:pPr algn="ctr" eaLnBrk="1" hangingPunct="1">
              <a:buFont typeface="Arial" panose="020B0604020202020204" pitchFamily="34" charset="0"/>
              <a:buNone/>
            </a:pPr>
            <a:r>
              <a:rPr lang="en-US" altLang="en-US"/>
              <a:t>OR</a:t>
            </a:r>
          </a:p>
          <a:p>
            <a:pPr eaLnBrk="1" hangingPunct="1"/>
            <a:r>
              <a:rPr lang="en-US" altLang="en-US"/>
              <a:t>I’m a human resources professional with a strong track record of helping to identify and recruit top level candidates.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38091E98-26BF-6E4B-AEE8-120C583A36B3}"/>
              </a:ext>
            </a:extLst>
          </p:cNvPr>
          <p:cNvSpPr>
            <a:spLocks noGrp="1"/>
          </p:cNvSpPr>
          <p:nvPr>
            <p:ph type="title"/>
          </p:nvPr>
        </p:nvSpPr>
        <p:spPr/>
        <p:txBody>
          <a:bodyPr/>
          <a:lstStyle/>
          <a:p>
            <a:pPr eaLnBrk="1" hangingPunct="1"/>
            <a:r>
              <a:rPr lang="en-US" altLang="en-US"/>
              <a:t>ONET Online</a:t>
            </a:r>
          </a:p>
        </p:txBody>
      </p:sp>
      <p:pic>
        <p:nvPicPr>
          <p:cNvPr id="28674" name="Picture 2">
            <a:extLst>
              <a:ext uri="{FF2B5EF4-FFF2-40B4-BE49-F238E27FC236}">
                <a16:creationId xmlns:a16="http://schemas.microsoft.com/office/drawing/2014/main" id="{BC70A1C3-C5DC-5648-A24D-D6531A406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762875" cy="4729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DA0535B-9D6C-A946-8C21-D342500976ED}"/>
              </a:ext>
            </a:extLst>
          </p:cNvPr>
          <p:cNvSpPr/>
          <p:nvPr/>
        </p:nvSpPr>
        <p:spPr>
          <a:xfrm>
            <a:off x="4648200" y="4953000"/>
            <a:ext cx="1905000"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Arrow Connector 6">
            <a:extLst>
              <a:ext uri="{FF2B5EF4-FFF2-40B4-BE49-F238E27FC236}">
                <a16:creationId xmlns:a16="http://schemas.microsoft.com/office/drawing/2014/main" id="{772B5543-5E89-3F47-BCF6-073DE17EEDBA}"/>
              </a:ext>
            </a:extLst>
          </p:cNvPr>
          <p:cNvCxnSpPr/>
          <p:nvPr/>
        </p:nvCxnSpPr>
        <p:spPr>
          <a:xfrm>
            <a:off x="838200" y="1600200"/>
            <a:ext cx="3733800" cy="3200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2A82877E-98B3-D247-BAFE-A3FC74406E24}"/>
              </a:ext>
            </a:extLst>
          </p:cNvPr>
          <p:cNvSpPr>
            <a:spLocks noGrp="1"/>
          </p:cNvSpPr>
          <p:nvPr>
            <p:ph type="title"/>
          </p:nvPr>
        </p:nvSpPr>
        <p:spPr>
          <a:xfrm>
            <a:off x="457200" y="0"/>
            <a:ext cx="8229600" cy="1143000"/>
          </a:xfrm>
        </p:spPr>
        <p:txBody>
          <a:bodyPr/>
          <a:lstStyle/>
          <a:p>
            <a:pPr eaLnBrk="1" hangingPunct="1"/>
            <a:r>
              <a:rPr lang="en-US" altLang="en-US"/>
              <a:t>Eliminate Industry Jargon</a:t>
            </a:r>
          </a:p>
        </p:txBody>
      </p:sp>
      <p:sp>
        <p:nvSpPr>
          <p:cNvPr id="3" name="Content Placeholder 2">
            <a:extLst>
              <a:ext uri="{FF2B5EF4-FFF2-40B4-BE49-F238E27FC236}">
                <a16:creationId xmlns:a16="http://schemas.microsoft.com/office/drawing/2014/main" id="{18E14D05-9A3B-2245-9EF7-648821121FD1}"/>
              </a:ext>
            </a:extLst>
          </p:cNvPr>
          <p:cNvSpPr>
            <a:spLocks noGrp="1"/>
          </p:cNvSpPr>
          <p:nvPr>
            <p:ph idx="1"/>
          </p:nvPr>
        </p:nvSpPr>
        <p:spPr>
          <a:xfrm>
            <a:off x="457200" y="1219200"/>
            <a:ext cx="8229600" cy="4525963"/>
          </a:xfrm>
        </p:spPr>
        <p:txBody>
          <a:bodyPr/>
          <a:lstStyle/>
          <a:p>
            <a:pPr eaLnBrk="1" hangingPunct="1"/>
            <a:r>
              <a:rPr lang="en-US" altLang="en-US"/>
              <a:t>You need to make your pitch easy for anyone to understand, so avoid using acronyms and tech-speak that the average person or job interviewer might not understand.</a:t>
            </a:r>
          </a:p>
          <a:p>
            <a:pPr eaLnBrk="1" hangingPunct="1"/>
            <a:r>
              <a:rPr lang="en-US" altLang="en-US"/>
              <a:t>The last thing you want to do is make your listener feel stupid or uninformed.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85E12C1B-5CB8-114C-B3B8-1EA9F6B59E0E}"/>
              </a:ext>
            </a:extLst>
          </p:cNvPr>
          <p:cNvSpPr>
            <a:spLocks noGrp="1"/>
          </p:cNvSpPr>
          <p:nvPr>
            <p:ph type="title"/>
          </p:nvPr>
        </p:nvSpPr>
        <p:spPr>
          <a:xfrm>
            <a:off x="457200" y="0"/>
            <a:ext cx="8229600" cy="1143000"/>
          </a:xfrm>
        </p:spPr>
        <p:txBody>
          <a:bodyPr/>
          <a:lstStyle/>
          <a:p>
            <a:pPr eaLnBrk="1" hangingPunct="1"/>
            <a:r>
              <a:rPr lang="en-US" altLang="en-US"/>
              <a:t>Tips</a:t>
            </a:r>
          </a:p>
        </p:txBody>
      </p:sp>
      <p:sp>
        <p:nvSpPr>
          <p:cNvPr id="3" name="Content Placeholder 2">
            <a:extLst>
              <a:ext uri="{FF2B5EF4-FFF2-40B4-BE49-F238E27FC236}">
                <a16:creationId xmlns:a16="http://schemas.microsoft.com/office/drawing/2014/main" id="{3A6EED23-5169-7649-8142-425F02686846}"/>
              </a:ext>
            </a:extLst>
          </p:cNvPr>
          <p:cNvSpPr>
            <a:spLocks noGrp="1"/>
          </p:cNvSpPr>
          <p:nvPr>
            <p:ph idx="1"/>
          </p:nvPr>
        </p:nvSpPr>
        <p:spPr>
          <a:xfrm>
            <a:off x="457200" y="1143000"/>
            <a:ext cx="8229600" cy="4525963"/>
          </a:xfrm>
        </p:spPr>
        <p:txBody>
          <a:bodyPr rtlCol="0">
            <a:normAutofit lnSpcReduction="10000"/>
          </a:bodyPr>
          <a:lstStyle/>
          <a:p>
            <a:pPr eaLnBrk="1" fontAlgn="auto" hangingPunct="1">
              <a:spcAft>
                <a:spcPts val="0"/>
              </a:spcAft>
              <a:defRPr/>
            </a:pPr>
            <a:r>
              <a:rPr lang="en-US" dirty="0"/>
              <a:t>Read your pitch aloud</a:t>
            </a:r>
          </a:p>
          <a:p>
            <a:pPr lvl="1" eaLnBrk="1" fontAlgn="auto" hangingPunct="1">
              <a:spcAft>
                <a:spcPts val="0"/>
              </a:spcAft>
              <a:defRPr/>
            </a:pPr>
            <a:r>
              <a:rPr lang="en-US" dirty="0"/>
              <a:t>If you’re not careful, your elevator pitch can come off sounding more like an infomercial than a conversation.</a:t>
            </a:r>
          </a:p>
          <a:p>
            <a:pPr lvl="1" eaLnBrk="1" fontAlgn="auto" hangingPunct="1">
              <a:spcAft>
                <a:spcPts val="0"/>
              </a:spcAft>
              <a:defRPr/>
            </a:pPr>
            <a:r>
              <a:rPr lang="en-US" dirty="0"/>
              <a:t>Reading it aloud then tinkering with the words will help you sound more authentic.</a:t>
            </a:r>
          </a:p>
          <a:p>
            <a:pPr eaLnBrk="1" fontAlgn="auto" hangingPunct="1">
              <a:spcAft>
                <a:spcPts val="0"/>
              </a:spcAft>
              <a:defRPr/>
            </a:pPr>
            <a:r>
              <a:rPr lang="en-US" dirty="0"/>
              <a:t>Practice, Practice, Practice</a:t>
            </a:r>
          </a:p>
          <a:p>
            <a:pPr lvl="1" eaLnBrk="1" fontAlgn="auto" hangingPunct="1">
              <a:spcAft>
                <a:spcPts val="0"/>
              </a:spcAft>
              <a:defRPr/>
            </a:pPr>
            <a:r>
              <a:rPr lang="en-US" dirty="0"/>
              <a:t>Then solicit feedback.</a:t>
            </a:r>
          </a:p>
          <a:p>
            <a:pPr lvl="1" eaLnBrk="1" fontAlgn="auto" hangingPunct="1">
              <a:spcAft>
                <a:spcPts val="0"/>
              </a:spcAft>
              <a:defRPr/>
            </a:pPr>
            <a:r>
              <a:rPr lang="en-US" dirty="0"/>
              <a:t>Keep tweaking your pitch until it no longer sounds rehearsed.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44D3377F-169A-4C4E-BF45-EA590CBE1234}"/>
              </a:ext>
            </a:extLst>
          </p:cNvPr>
          <p:cNvSpPr>
            <a:spLocks noGrp="1"/>
          </p:cNvSpPr>
          <p:nvPr>
            <p:ph type="title"/>
          </p:nvPr>
        </p:nvSpPr>
        <p:spPr>
          <a:xfrm>
            <a:off x="457200" y="0"/>
            <a:ext cx="8229600" cy="1143000"/>
          </a:xfrm>
        </p:spPr>
        <p:txBody>
          <a:bodyPr/>
          <a:lstStyle/>
          <a:p>
            <a:pPr eaLnBrk="1" hangingPunct="1"/>
            <a:r>
              <a:rPr lang="en-US" altLang="en-US"/>
              <a:t>Tips	</a:t>
            </a:r>
          </a:p>
        </p:txBody>
      </p:sp>
      <p:sp>
        <p:nvSpPr>
          <p:cNvPr id="118786" name="Content Placeholder 2">
            <a:extLst>
              <a:ext uri="{FF2B5EF4-FFF2-40B4-BE49-F238E27FC236}">
                <a16:creationId xmlns:a16="http://schemas.microsoft.com/office/drawing/2014/main" id="{7A969F67-CEE3-304B-AD43-1B315A4B355D}"/>
              </a:ext>
            </a:extLst>
          </p:cNvPr>
          <p:cNvSpPr>
            <a:spLocks noGrp="1"/>
          </p:cNvSpPr>
          <p:nvPr>
            <p:ph idx="1"/>
          </p:nvPr>
        </p:nvSpPr>
        <p:spPr>
          <a:xfrm>
            <a:off x="457200" y="1219200"/>
            <a:ext cx="8229600" cy="4525963"/>
          </a:xfrm>
        </p:spPr>
        <p:txBody>
          <a:bodyPr/>
          <a:lstStyle/>
          <a:p>
            <a:pPr eaLnBrk="1" hangingPunct="1"/>
            <a:r>
              <a:rPr lang="en-US" altLang="en-US"/>
              <a:t>Prepare a few variations</a:t>
            </a:r>
          </a:p>
          <a:p>
            <a:pPr lvl="1" eaLnBrk="1" hangingPunct="1"/>
            <a:r>
              <a:rPr lang="en-US" altLang="en-US"/>
              <a:t>Specific to industry</a:t>
            </a:r>
          </a:p>
          <a:p>
            <a:pPr lvl="1" eaLnBrk="1" hangingPunct="1"/>
            <a:r>
              <a:rPr lang="en-US" altLang="en-US"/>
              <a:t>Generalize for informal audiences (job fairs)</a:t>
            </a:r>
          </a:p>
          <a:p>
            <a:pPr lvl="1" eaLnBrk="1" hangingPunct="1"/>
            <a:r>
              <a:rPr lang="en-US" altLang="en-US"/>
              <a:t>Master key talking points</a:t>
            </a:r>
          </a:p>
          <a:p>
            <a:pPr eaLnBrk="1" hangingPunct="1"/>
            <a:r>
              <a:rPr lang="en-US" altLang="en-US"/>
              <a:t>Nail it!</a:t>
            </a:r>
          </a:p>
          <a:p>
            <a:pPr lvl="1" eaLnBrk="1" hangingPunct="1"/>
            <a:r>
              <a:rPr lang="en-US" altLang="en-US"/>
              <a:t>When you give the speech, look the person in the eye, smile and deliver your message with a confident, upbeat delivery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89B4F80B-380C-3946-B907-13346142D8E4}"/>
              </a:ext>
            </a:extLst>
          </p:cNvPr>
          <p:cNvSpPr>
            <a:spLocks noGrp="1"/>
          </p:cNvSpPr>
          <p:nvPr>
            <p:ph type="title"/>
          </p:nvPr>
        </p:nvSpPr>
        <p:spPr>
          <a:xfrm>
            <a:off x="762000" y="0"/>
            <a:ext cx="7620000" cy="1143000"/>
          </a:xfrm>
        </p:spPr>
        <p:txBody>
          <a:bodyPr/>
          <a:lstStyle/>
          <a:p>
            <a:pPr eaLnBrk="1" hangingPunct="1"/>
            <a:r>
              <a:rPr lang="en-US" altLang="en-US"/>
              <a:t>Social Media</a:t>
            </a:r>
          </a:p>
        </p:txBody>
      </p:sp>
      <p:pic>
        <p:nvPicPr>
          <p:cNvPr id="119810" name="Content Placeholder 5" descr="Military Logo.png">
            <a:extLst>
              <a:ext uri="{FF2B5EF4-FFF2-40B4-BE49-F238E27FC236}">
                <a16:creationId xmlns:a16="http://schemas.microsoft.com/office/drawing/2014/main" id="{5101AEFB-F2EC-4041-A221-2ECF1C55C9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295400"/>
            <a:ext cx="6181725" cy="3962400"/>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Content Placeholder 3" descr="embedded-infographic-600-logo.jpg">
            <a:extLst>
              <a:ext uri="{FF2B5EF4-FFF2-40B4-BE49-F238E27FC236}">
                <a16:creationId xmlns:a16="http://schemas.microsoft.com/office/drawing/2014/main" id="{F371B8D0-6358-AE47-8DA2-0549DB4140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096000"/>
          </a:xfrm>
        </p:spPr>
      </p:pic>
      <p:sp>
        <p:nvSpPr>
          <p:cNvPr id="3" name="Rectangle 2">
            <a:extLst>
              <a:ext uri="{FF2B5EF4-FFF2-40B4-BE49-F238E27FC236}">
                <a16:creationId xmlns:a16="http://schemas.microsoft.com/office/drawing/2014/main" id="{256E80B5-4EBC-7C46-88E7-3607762CEF8B}"/>
              </a:ext>
            </a:extLst>
          </p:cNvPr>
          <p:cNvSpPr/>
          <p:nvPr/>
        </p:nvSpPr>
        <p:spPr>
          <a:xfrm>
            <a:off x="2819400" y="3352800"/>
            <a:ext cx="17526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2013</a:t>
            </a:r>
          </a:p>
        </p:txBody>
      </p:sp>
      <p:sp>
        <p:nvSpPr>
          <p:cNvPr id="5" name="Rectangle 4">
            <a:extLst>
              <a:ext uri="{FF2B5EF4-FFF2-40B4-BE49-F238E27FC236}">
                <a16:creationId xmlns:a16="http://schemas.microsoft.com/office/drawing/2014/main" id="{7E38667E-A374-6442-BC2A-1730F72A23DD}"/>
              </a:ext>
            </a:extLst>
          </p:cNvPr>
          <p:cNvSpPr/>
          <p:nvPr/>
        </p:nvSpPr>
        <p:spPr>
          <a:xfrm>
            <a:off x="3886200" y="1447800"/>
            <a:ext cx="762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3A38B173-4189-7142-BF89-2EA1E30FB71A}"/>
              </a:ext>
            </a:extLst>
          </p:cNvPr>
          <p:cNvSpPr/>
          <p:nvPr/>
        </p:nvSpPr>
        <p:spPr>
          <a:xfrm>
            <a:off x="5638800" y="3352800"/>
            <a:ext cx="685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8246E67A-CB20-604C-8E71-276CE218D5B9}"/>
              </a:ext>
            </a:extLst>
          </p:cNvPr>
          <p:cNvSpPr/>
          <p:nvPr/>
        </p:nvSpPr>
        <p:spPr>
          <a:xfrm>
            <a:off x="5638800" y="3962400"/>
            <a:ext cx="609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6FA837F1-AF7B-E645-83CF-DC05CC4B340E}"/>
              </a:ext>
            </a:extLst>
          </p:cNvPr>
          <p:cNvSpPr/>
          <p:nvPr/>
        </p:nvSpPr>
        <p:spPr>
          <a:xfrm>
            <a:off x="6477000" y="914400"/>
            <a:ext cx="685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a:extLst>
              <a:ext uri="{FF2B5EF4-FFF2-40B4-BE49-F238E27FC236}">
                <a16:creationId xmlns:a16="http://schemas.microsoft.com/office/drawing/2014/main" id="{7F39FEB6-3B9A-ED4B-9E2A-DAD7BDFF0403}"/>
              </a:ext>
            </a:extLst>
          </p:cNvPr>
          <p:cNvSpPr>
            <a:spLocks noGrp="1"/>
          </p:cNvSpPr>
          <p:nvPr>
            <p:ph type="title"/>
          </p:nvPr>
        </p:nvSpPr>
        <p:spPr>
          <a:xfrm>
            <a:off x="457200" y="0"/>
            <a:ext cx="8229600" cy="1143000"/>
          </a:xfrm>
        </p:spPr>
        <p:txBody>
          <a:bodyPr anchor="t"/>
          <a:lstStyle/>
          <a:p>
            <a:pPr eaLnBrk="1" hangingPunct="1"/>
            <a:r>
              <a:rPr lang="en-US" altLang="en-US"/>
              <a:t>Top 1,000 U.S. Employers</a:t>
            </a:r>
          </a:p>
        </p:txBody>
      </p:sp>
      <p:sp>
        <p:nvSpPr>
          <p:cNvPr id="18435" name="Content Placeholder 2">
            <a:extLst>
              <a:ext uri="{FF2B5EF4-FFF2-40B4-BE49-F238E27FC236}">
                <a16:creationId xmlns:a16="http://schemas.microsoft.com/office/drawing/2014/main" id="{48106A50-1BBB-684E-AABD-5D2F9423D5DB}"/>
              </a:ext>
            </a:extLst>
          </p:cNvPr>
          <p:cNvSpPr>
            <a:spLocks noGrp="1"/>
          </p:cNvSpPr>
          <p:nvPr>
            <p:ph idx="1"/>
          </p:nvPr>
        </p:nvSpPr>
        <p:spPr>
          <a:xfrm>
            <a:off x="381000" y="1143000"/>
            <a:ext cx="8229600" cy="4525963"/>
          </a:xfrm>
        </p:spPr>
        <p:txBody>
          <a:bodyPr/>
          <a:lstStyle/>
          <a:p>
            <a:pPr eaLnBrk="1" hangingPunct="1"/>
            <a:r>
              <a:rPr lang="en-US" altLang="en-US"/>
              <a:t>25% have a FaceBook business page</a:t>
            </a:r>
          </a:p>
          <a:p>
            <a:pPr eaLnBrk="1" hangingPunct="1"/>
            <a:r>
              <a:rPr lang="en-US" altLang="en-US"/>
              <a:t>75% have a LinkedIn business page or</a:t>
            </a:r>
          </a:p>
          <a:p>
            <a:pPr lvl="1" eaLnBrk="1" hangingPunct="1"/>
            <a:r>
              <a:rPr lang="en-US" altLang="en-US"/>
              <a:t>Use LinkedIn for recruiting new talent </a:t>
            </a:r>
          </a:p>
          <a:p>
            <a:pPr eaLnBrk="1" hangingPunct="1"/>
            <a:r>
              <a:rPr lang="en-US" altLang="en-US"/>
              <a:t>25% have a Twitter account</a:t>
            </a:r>
          </a:p>
          <a:p>
            <a:pPr eaLnBrk="1" hangingPunct="1"/>
            <a:r>
              <a:rPr lang="en-US" altLang="en-US"/>
              <a:t>100% have a Social Media Manager </a:t>
            </a:r>
          </a:p>
          <a:p>
            <a:pPr eaLnBrk="1" hangingPunct="1"/>
            <a:r>
              <a:rPr lang="en-US" altLang="en-US"/>
              <a:t>100% have a Listening Manager</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15D3A90D-F837-204F-9BFA-3C94663EEAF4}"/>
              </a:ext>
            </a:extLst>
          </p:cNvPr>
          <p:cNvSpPr>
            <a:spLocks noGrp="1"/>
          </p:cNvSpPr>
          <p:nvPr>
            <p:ph type="title"/>
          </p:nvPr>
        </p:nvSpPr>
        <p:spPr>
          <a:xfrm>
            <a:off x="762000" y="0"/>
            <a:ext cx="7620000" cy="1143000"/>
          </a:xfrm>
        </p:spPr>
        <p:txBody>
          <a:bodyPr/>
          <a:lstStyle/>
          <a:p>
            <a:pPr eaLnBrk="1" hangingPunct="1"/>
            <a:r>
              <a:rPr lang="en-US" altLang="en-US" sz="5400"/>
              <a:t>Social Media</a:t>
            </a:r>
          </a:p>
        </p:txBody>
      </p:sp>
      <p:sp>
        <p:nvSpPr>
          <p:cNvPr id="4" name="Rectangle 3">
            <a:extLst>
              <a:ext uri="{FF2B5EF4-FFF2-40B4-BE49-F238E27FC236}">
                <a16:creationId xmlns:a16="http://schemas.microsoft.com/office/drawing/2014/main" id="{23032DDE-98EB-CF40-835C-1E4F8E63A1F5}"/>
              </a:ext>
            </a:extLst>
          </p:cNvPr>
          <p:cNvSpPr/>
          <p:nvPr/>
        </p:nvSpPr>
        <p:spPr>
          <a:xfrm>
            <a:off x="824821" y="1524000"/>
            <a:ext cx="7494359"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#1 Job Search Board?</a:t>
            </a:r>
          </a:p>
        </p:txBody>
      </p:sp>
      <p:sp>
        <p:nvSpPr>
          <p:cNvPr id="5" name="Rectangle 4">
            <a:extLst>
              <a:ext uri="{FF2B5EF4-FFF2-40B4-BE49-F238E27FC236}">
                <a16:creationId xmlns:a16="http://schemas.microsoft.com/office/drawing/2014/main" id="{F77814C7-6643-B147-A701-375462BEAC51}"/>
              </a:ext>
            </a:extLst>
          </p:cNvPr>
          <p:cNvSpPr/>
          <p:nvPr/>
        </p:nvSpPr>
        <p:spPr>
          <a:xfrm>
            <a:off x="762000" y="2667000"/>
            <a:ext cx="7620000" cy="923330"/>
          </a:xfrm>
          <a:prstGeom prst="rect">
            <a:avLst/>
          </a:prstGeom>
          <a:noFill/>
        </p:spPr>
        <p:txBody>
          <a:bodyPr>
            <a:spAutoFit/>
          </a:bodyPr>
          <a:lstStyle/>
          <a:p>
            <a:pPr algn="ctr" eaLnBrk="1" fontAlgn="auto" hangingPunct="1">
              <a:spcBef>
                <a:spcPts val="0"/>
              </a:spcBef>
              <a:spcAft>
                <a:spcPts val="0"/>
              </a:spcAft>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Monster?</a:t>
            </a:r>
          </a:p>
        </p:txBody>
      </p:sp>
      <p:sp>
        <p:nvSpPr>
          <p:cNvPr id="6" name="Rectangle 5">
            <a:extLst>
              <a:ext uri="{FF2B5EF4-FFF2-40B4-BE49-F238E27FC236}">
                <a16:creationId xmlns:a16="http://schemas.microsoft.com/office/drawing/2014/main" id="{D8CFE667-C95B-9448-A622-A4418B921CB6}"/>
              </a:ext>
            </a:extLst>
          </p:cNvPr>
          <p:cNvSpPr/>
          <p:nvPr/>
        </p:nvSpPr>
        <p:spPr>
          <a:xfrm>
            <a:off x="762000" y="3573016"/>
            <a:ext cx="7620000" cy="923330"/>
          </a:xfrm>
          <a:prstGeom prst="rect">
            <a:avLst/>
          </a:prstGeom>
          <a:noFill/>
        </p:spPr>
        <p:txBody>
          <a:bodyPr>
            <a:spAutoFit/>
          </a:bodyPr>
          <a:lstStyle/>
          <a:p>
            <a:pPr algn="ctr" eaLnBrk="1" fontAlgn="auto" hangingPunct="1">
              <a:spcBef>
                <a:spcPts val="0"/>
              </a:spcBef>
              <a:spcAft>
                <a:spcPts val="0"/>
              </a:spcAft>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Career Builder?</a:t>
            </a:r>
          </a:p>
        </p:txBody>
      </p:sp>
      <p:sp>
        <p:nvSpPr>
          <p:cNvPr id="7" name="Rectangle 6">
            <a:extLst>
              <a:ext uri="{FF2B5EF4-FFF2-40B4-BE49-F238E27FC236}">
                <a16:creationId xmlns:a16="http://schemas.microsoft.com/office/drawing/2014/main" id="{CD6A55B0-B6C9-4B4C-9E3D-095A675BAD2B}"/>
              </a:ext>
            </a:extLst>
          </p:cNvPr>
          <p:cNvSpPr/>
          <p:nvPr/>
        </p:nvSpPr>
        <p:spPr>
          <a:xfrm>
            <a:off x="723900" y="4509120"/>
            <a:ext cx="7696200" cy="923330"/>
          </a:xfrm>
          <a:prstGeom prst="rect">
            <a:avLst/>
          </a:prstGeom>
          <a:noFill/>
        </p:spPr>
        <p:txBody>
          <a:bodyPr>
            <a:spAutoFit/>
          </a:bodyPr>
          <a:lstStyle/>
          <a:p>
            <a:pPr algn="ctr" eaLnBrk="1" fontAlgn="auto" hangingPunct="1">
              <a:spcBef>
                <a:spcPts val="0"/>
              </a:spcBef>
              <a:spcAft>
                <a:spcPts val="0"/>
              </a:spcAft>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Indeed?</a:t>
            </a:r>
          </a:p>
        </p:txBody>
      </p:sp>
      <p:sp>
        <p:nvSpPr>
          <p:cNvPr id="8" name="Rectangle 7">
            <a:extLst>
              <a:ext uri="{FF2B5EF4-FFF2-40B4-BE49-F238E27FC236}">
                <a16:creationId xmlns:a16="http://schemas.microsoft.com/office/drawing/2014/main" id="{5327BBEC-3D83-4446-877A-5BDACF1FFB61}"/>
              </a:ext>
            </a:extLst>
          </p:cNvPr>
          <p:cNvSpPr/>
          <p:nvPr/>
        </p:nvSpPr>
        <p:spPr>
          <a:xfrm rot="18846749">
            <a:off x="1391231" y="2540557"/>
            <a:ext cx="6361538"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8800" b="1" spc="50" dirty="0">
                <a:ln w="11430">
                  <a:solidFill>
                    <a:srgbClr val="00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Facebook!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200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30192761-7F00-4B45-A4F8-5AD5D2B05E68}"/>
              </a:ext>
            </a:extLst>
          </p:cNvPr>
          <p:cNvSpPr>
            <a:spLocks noGrp="1"/>
          </p:cNvSpPr>
          <p:nvPr>
            <p:ph type="title"/>
          </p:nvPr>
        </p:nvSpPr>
        <p:spPr>
          <a:xfrm>
            <a:off x="0" y="0"/>
            <a:ext cx="9144000" cy="1143000"/>
          </a:xfrm>
        </p:spPr>
        <p:txBody>
          <a:bodyPr/>
          <a:lstStyle/>
          <a:p>
            <a:pPr eaLnBrk="1" hangingPunct="1"/>
            <a:r>
              <a:rPr lang="en-US" altLang="en-US" sz="3600"/>
              <a:t>The Job Search: Social Media Considerations</a:t>
            </a:r>
          </a:p>
        </p:txBody>
      </p:sp>
      <p:sp>
        <p:nvSpPr>
          <p:cNvPr id="3" name="Content Placeholder 2">
            <a:extLst>
              <a:ext uri="{FF2B5EF4-FFF2-40B4-BE49-F238E27FC236}">
                <a16:creationId xmlns:a16="http://schemas.microsoft.com/office/drawing/2014/main" id="{B0315A8A-6A2A-7846-BE76-1DEBCA73C206}"/>
              </a:ext>
            </a:extLst>
          </p:cNvPr>
          <p:cNvSpPr>
            <a:spLocks noGrp="1"/>
          </p:cNvSpPr>
          <p:nvPr>
            <p:ph idx="1"/>
          </p:nvPr>
        </p:nvSpPr>
        <p:spPr>
          <a:xfrm>
            <a:off x="762000" y="1143000"/>
            <a:ext cx="7543800" cy="4525963"/>
          </a:xfrm>
        </p:spPr>
        <p:txBody>
          <a:bodyPr rtlCol="0">
            <a:normAutofit fontScale="92500" lnSpcReduction="10000"/>
          </a:bodyPr>
          <a:lstStyle/>
          <a:p>
            <a:pPr eaLnBrk="1" fontAlgn="auto" hangingPunct="1">
              <a:spcAft>
                <a:spcPts val="0"/>
              </a:spcAft>
              <a:defRPr/>
            </a:pPr>
            <a:r>
              <a:rPr lang="en-US" dirty="0"/>
              <a:t>Use Facebook, Twitter, and LinkedIn to Network Your Way into a Job. Here are a few smart and strategic ways to use these popular online tools…</a:t>
            </a:r>
          </a:p>
          <a:p>
            <a:pPr eaLnBrk="1" fontAlgn="auto" hangingPunct="1">
              <a:spcAft>
                <a:spcPts val="0"/>
              </a:spcAft>
              <a:defRPr/>
            </a:pPr>
            <a:r>
              <a:rPr lang="en-US" dirty="0" err="1"/>
              <a:t>Facebook</a:t>
            </a:r>
            <a:endParaRPr lang="en-US" dirty="0"/>
          </a:p>
          <a:p>
            <a:pPr lvl="1" eaLnBrk="1" fontAlgn="auto" hangingPunct="1">
              <a:spcAft>
                <a:spcPts val="0"/>
              </a:spcAft>
              <a:defRPr/>
            </a:pPr>
            <a:r>
              <a:rPr lang="en-US" dirty="0"/>
              <a:t>Don’t make the mistake of overlooking your network on </a:t>
            </a:r>
            <a:r>
              <a:rPr lang="en-US" dirty="0" err="1"/>
              <a:t>Facebook</a:t>
            </a:r>
            <a:r>
              <a:rPr lang="en-US" dirty="0"/>
              <a:t>, especially if you already have hundreds of friends. </a:t>
            </a:r>
            <a:r>
              <a:rPr lang="en-US" dirty="0" err="1"/>
              <a:t>Facebook</a:t>
            </a:r>
            <a:r>
              <a:rPr lang="en-US" dirty="0"/>
              <a:t> can sometimes be more useful for job hunting than LinkedIn, because friends who know you personally have more of a stake in helping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a:extLst>
              <a:ext uri="{FF2B5EF4-FFF2-40B4-BE49-F238E27FC236}">
                <a16:creationId xmlns:a16="http://schemas.microsoft.com/office/drawing/2014/main" id="{B1702690-A018-094C-BE4C-C0E3E51E5D30}"/>
              </a:ext>
            </a:extLst>
          </p:cNvPr>
          <p:cNvSpPr>
            <a:spLocks noGrp="1"/>
          </p:cNvSpPr>
          <p:nvPr>
            <p:ph type="title"/>
          </p:nvPr>
        </p:nvSpPr>
        <p:spPr>
          <a:xfrm>
            <a:off x="723900" y="0"/>
            <a:ext cx="7696200" cy="1143000"/>
          </a:xfrm>
        </p:spPr>
        <p:txBody>
          <a:bodyPr/>
          <a:lstStyle/>
          <a:p>
            <a:pPr eaLnBrk="1" hangingPunct="1"/>
            <a:r>
              <a:rPr lang="en-US" altLang="en-US"/>
              <a:t>Social Media</a:t>
            </a:r>
          </a:p>
        </p:txBody>
      </p:sp>
      <p:sp>
        <p:nvSpPr>
          <p:cNvPr id="3" name="Content Placeholder 2">
            <a:extLst>
              <a:ext uri="{FF2B5EF4-FFF2-40B4-BE49-F238E27FC236}">
                <a16:creationId xmlns:a16="http://schemas.microsoft.com/office/drawing/2014/main" id="{14198B9E-110B-7142-A9BF-017D81B2D27D}"/>
              </a:ext>
            </a:extLst>
          </p:cNvPr>
          <p:cNvSpPr>
            <a:spLocks noGrp="1"/>
          </p:cNvSpPr>
          <p:nvPr>
            <p:ph idx="1"/>
          </p:nvPr>
        </p:nvSpPr>
        <p:spPr>
          <a:xfrm>
            <a:off x="762000" y="1143000"/>
            <a:ext cx="7620000" cy="4525963"/>
          </a:xfrm>
        </p:spPr>
        <p:txBody>
          <a:bodyPr rtlCol="0">
            <a:normAutofit fontScale="92500"/>
          </a:bodyPr>
          <a:lstStyle/>
          <a:p>
            <a:pPr eaLnBrk="1" fontAlgn="auto" hangingPunct="1">
              <a:spcAft>
                <a:spcPts val="0"/>
              </a:spcAft>
              <a:defRPr/>
            </a:pPr>
            <a:r>
              <a:rPr lang="en-US" dirty="0"/>
              <a:t>Twitter </a:t>
            </a:r>
          </a:p>
          <a:p>
            <a:pPr lvl="1" eaLnBrk="1" fontAlgn="auto" hangingPunct="1">
              <a:spcAft>
                <a:spcPts val="0"/>
              </a:spcAft>
              <a:defRPr/>
            </a:pPr>
            <a:r>
              <a:rPr lang="en-US" dirty="0"/>
              <a:t>The #2 social media site, nearing 300 million users.  TweetMyJobs.com announced that 84,000 jobs were tweeted in a recent 24-hour period and 1,840,000 jobs were tweeted in the last 30 days.</a:t>
            </a:r>
          </a:p>
          <a:p>
            <a:pPr eaLnBrk="1" fontAlgn="auto" hangingPunct="1">
              <a:spcAft>
                <a:spcPts val="0"/>
              </a:spcAft>
              <a:defRPr/>
            </a:pPr>
            <a:r>
              <a:rPr lang="en-US" dirty="0"/>
              <a:t>LinkedIn </a:t>
            </a:r>
          </a:p>
          <a:p>
            <a:pPr lvl="1" eaLnBrk="1" fontAlgn="auto" hangingPunct="1">
              <a:spcAft>
                <a:spcPts val="0"/>
              </a:spcAft>
              <a:defRPr/>
            </a:pPr>
            <a:r>
              <a:rPr lang="en-US" dirty="0"/>
              <a:t>The #1 professional networking site.  With over 100 million users, it’s a major resource for recruiters and HR professionals seeking potential candidates and verifying credentials.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BE475F1D-03A3-9747-966F-52B9E0E384BC}"/>
              </a:ext>
            </a:extLst>
          </p:cNvPr>
          <p:cNvSpPr>
            <a:spLocks noGrp="1"/>
          </p:cNvSpPr>
          <p:nvPr>
            <p:ph type="title"/>
          </p:nvPr>
        </p:nvSpPr>
        <p:spPr>
          <a:xfrm>
            <a:off x="762000" y="0"/>
            <a:ext cx="7620000" cy="1143000"/>
          </a:xfrm>
        </p:spPr>
        <p:txBody>
          <a:bodyPr/>
          <a:lstStyle/>
          <a:p>
            <a:pPr eaLnBrk="1" hangingPunct="1"/>
            <a:r>
              <a:rPr lang="en-US" altLang="en-US"/>
              <a:t>Tips</a:t>
            </a:r>
          </a:p>
        </p:txBody>
      </p:sp>
      <p:sp>
        <p:nvSpPr>
          <p:cNvPr id="125954" name="Content Placeholder 2">
            <a:extLst>
              <a:ext uri="{FF2B5EF4-FFF2-40B4-BE49-F238E27FC236}">
                <a16:creationId xmlns:a16="http://schemas.microsoft.com/office/drawing/2014/main" id="{CDEE69B3-69A6-7E46-8DBF-B89CB603C5C7}"/>
              </a:ext>
            </a:extLst>
          </p:cNvPr>
          <p:cNvSpPr>
            <a:spLocks noGrp="1"/>
          </p:cNvSpPr>
          <p:nvPr>
            <p:ph idx="1"/>
          </p:nvPr>
        </p:nvSpPr>
        <p:spPr>
          <a:xfrm>
            <a:off x="800100" y="1219200"/>
            <a:ext cx="7543800" cy="4525963"/>
          </a:xfrm>
        </p:spPr>
        <p:txBody>
          <a:bodyPr/>
          <a:lstStyle/>
          <a:p>
            <a:pPr eaLnBrk="1" hangingPunct="1"/>
            <a:r>
              <a:rPr lang="en-US" altLang="en-US"/>
              <a:t>Professional email address</a:t>
            </a:r>
          </a:p>
          <a:p>
            <a:pPr eaLnBrk="1" hangingPunct="1"/>
            <a:r>
              <a:rPr lang="en-US" altLang="en-US"/>
              <a:t>Let people know you are looking for a job and what type of job you are looking for</a:t>
            </a:r>
          </a:p>
          <a:p>
            <a:pPr eaLnBrk="1" hangingPunct="1"/>
            <a:r>
              <a:rPr lang="en-US" altLang="en-US"/>
              <a:t>Build relationships </a:t>
            </a:r>
          </a:p>
          <a:p>
            <a:pPr eaLnBrk="1" hangingPunct="1"/>
            <a:r>
              <a:rPr lang="en-US" altLang="en-US"/>
              <a:t>Post </a:t>
            </a:r>
          </a:p>
          <a:p>
            <a:pPr lvl="1" eaLnBrk="1" hangingPunct="1"/>
            <a:r>
              <a:rPr lang="en-US" altLang="en-US"/>
              <a:t>9 minutes a day</a:t>
            </a:r>
          </a:p>
          <a:p>
            <a:pPr lvl="1" eaLnBrk="1" hangingPunct="1"/>
            <a:r>
              <a:rPr lang="en-US" altLang="en-US"/>
              <a:t>Likes</a:t>
            </a:r>
          </a:p>
          <a:p>
            <a:pPr lvl="1" eaLnBrk="1" hangingPunct="1"/>
            <a:r>
              <a:rPr lang="en-US" altLang="en-US"/>
              <a:t>Follows</a:t>
            </a:r>
          </a:p>
          <a:p>
            <a:pPr eaLnBrk="1" hangingPunct="1"/>
            <a:endParaRPr lang="en-US"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402&quot;&gt;&lt;property id=&quot;20148&quot; value=&quot;5&quot;/&gt;&lt;property id=&quot;20300&quot; value=&quot;Slide 2 - &amp;quot;Facilitators&amp;quot;&quot;/&gt;&lt;property id=&quot;20307&quot; value=&quot;257&quot;/&gt;&lt;/object&gt;&lt;object type=&quot;3&quot; unique_id=&quot;10403&quot;&gt;&lt;property id=&quot;20148&quot; value=&quot;5&quot;/&gt;&lt;property id=&quot;20300&quot; value=&quot;Slide 3 - &amp;quot;Workshops (What we will cover)&amp;quot;&quot;/&gt;&lt;property id=&quot;20307&quot; value=&quot;258&quot;/&gt;&lt;/object&gt;&lt;object type=&quot;3&quot; unique_id=&quot;10404&quot;&gt;&lt;property id=&quot;20148&quot; value=&quot;5&quot;/&gt;&lt;property id=&quot;20300&quot; value=&quot;Slide 5 - &amp;quot;Top Ten Reasons Employers Hire Vets&amp;quot;&quot;/&gt;&lt;property id=&quot;20307&quot; value=&quot;259&quot;/&gt;&lt;/object&gt;&lt;object type=&quot;3&quot; unique_id=&quot;10405&quot;&gt;&lt;property id=&quot;20148&quot; value=&quot;5&quot;/&gt;&lt;property id=&quot;20300&quot; value=&quot;Slide 7 - &amp;quot;Translating Military Skills&amp;quot;&quot;/&gt;&lt;property id=&quot;20307&quot; value=&quot;260&quot;/&gt;&lt;/object&gt;&lt;object type=&quot;3&quot; unique_id=&quot;10406&quot;&gt;&lt;property id=&quot;20148&quot; value=&quot;5&quot;/&gt;&lt;property id=&quot;20300&quot; value=&quot;Slide 8 - &amp;quot;Online Skills Translators&amp;quot;&quot;/&gt;&lt;property id=&quot;20307&quot; value=&quot;261&quot;/&gt;&lt;/object&gt;&lt;object type=&quot;3&quot; unique_id=&quot;10417&quot;&gt;&lt;property id=&quot;20148&quot; value=&quot;5&quot;/&gt;&lt;property id=&quot;20300&quot; value=&quot;Slide 16 - &amp;quot;Skills Gap Analysis&amp;quot;&quot;/&gt;&lt;property id=&quot;20307&quot; value=&quot;272&quot;/&gt;&lt;/object&gt;&lt;object type=&quot;3&quot; unique_id=&quot;10436&quot;&gt;&lt;property id=&quot;20148&quot; value=&quot;5&quot;/&gt;&lt;property id=&quot;20300&quot; value=&quot;Slide 25 - &amp;quot;Related Occupations&amp;quot;&quot;/&gt;&lt;property id=&quot;20307&quot; value=&quot;291&quot;/&gt;&lt;/object&gt;&lt;object type=&quot;3&quot; unique_id=&quot;10438&quot;&gt;&lt;property id=&quot;20148&quot; value=&quot;5&quot;/&gt;&lt;property id=&quot;20300&quot; value=&quot;Slide 26 - &amp;quot;Pulling it all Together&amp;quot;&quot;/&gt;&lt;property id=&quot;20307&quot; value=&quot;293&quot;/&gt;&lt;/object&gt;&lt;object type=&quot;3&quot; unique_id=&quot;10441&quot;&gt;&lt;property id=&quot;20148&quot; value=&quot;5&quot;/&gt;&lt;property id=&quot;20300&quot; value=&quot;Slide 29 - &amp;quot;Skills Gap&amp;quot;&quot;/&gt;&lt;property id=&quot;20307&quot; value=&quot;296&quot;/&gt;&lt;/object&gt;&lt;object type=&quot;3&quot; unique_id=&quot;10442&quot;&gt;&lt;property id=&quot;20148&quot; value=&quot;5&quot;/&gt;&lt;property id=&quot;20300&quot; value=&quot;Slide 32 - &amp;quot;Job Announcements&amp;quot;&quot;/&gt;&lt;property id=&quot;20307&quot; value=&quot;297&quot;/&gt;&lt;/object&gt;&lt;object type=&quot;3&quot; unique_id=&quot;10443&quot;&gt;&lt;property id=&quot;20148&quot; value=&quot;5&quot;/&gt;&lt;property id=&quot;20300&quot; value=&quot;Slide 30 - &amp;quot;Wordle.net&amp;quot;&quot;/&gt;&lt;property id=&quot;20307&quot; value=&quot;298&quot;/&gt;&lt;/object&gt;&lt;object type=&quot;3&quot; unique_id=&quot;10451&quot;&gt;&lt;property id=&quot;20148&quot; value=&quot;5&quot;/&gt;&lt;property id=&quot;20300&quot; value=&quot;Slide 38 - &amp;quot;Career Portfolio&amp;quot;&quot;/&gt;&lt;property id=&quot;20307&quot; value=&quot;306&quot;/&gt;&lt;/object&gt;&lt;object type=&quot;3&quot; unique_id=&quot;10452&quot;&gt;&lt;property id=&quot;20148&quot; value=&quot;5&quot;/&gt;&lt;property id=&quot;20300&quot; value=&quot;Slide 77 - &amp;quot;Networking&amp;quot;&quot;/&gt;&lt;property id=&quot;20307&quot; value=&quot;307&quot;/&gt;&lt;/object&gt;&lt;object type=&quot;3&quot; unique_id=&quot;10459&quot;&gt;&lt;property id=&quot;20148&quot; value=&quot;5&quot;/&gt;&lt;property id=&quot;20300&quot; value=&quot;Slide 101 - &amp;quot;Final Checklist&amp;quot;&quot;/&gt;&lt;property id=&quot;20307&quot; value=&quot;314&quot;/&gt;&lt;/object&gt;&lt;object type=&quot;3&quot; unique_id=&quot;10460&quot;&gt;&lt;property id=&quot;20148&quot; value=&quot;5&quot;/&gt;&lt;property id=&quot;20300&quot; value=&quot;Slide 102&quot;/&gt;&lt;property id=&quot;20307&quot; value=&quot;315&quot;/&gt;&lt;/object&gt;&lt;object type=&quot;3&quot; unique_id=&quot;10461&quot;&gt;&lt;property id=&quot;20148&quot; value=&quot;5&quot;/&gt;&lt;property id=&quot;20300&quot; value=&quot;Slide 103&quot;/&gt;&lt;property id=&quot;20307&quot; value=&quot;316&quot;/&gt;&lt;/object&gt;&lt;object type=&quot;3&quot; unique_id=&quot;10462&quot;&gt;&lt;property id=&quot;20148&quot; value=&quot;5&quot;/&gt;&lt;property id=&quot;20300&quot; value=&quot;Slide 104&quot;/&gt;&lt;property id=&quot;20307&quot; value=&quot;317&quot;/&gt;&lt;/object&gt;&lt;object type=&quot;3&quot; unique_id=&quot;10861&quot;&gt;&lt;property id=&quot;20148&quot; value=&quot;5&quot;/&gt;&lt;property id=&quot;20300&quot; value=&quot;Slide 33 - &amp;quot;Wordle Test&amp;quot;&quot;/&gt;&lt;property id=&quot;20307&quot; value=&quot;320&quot;/&gt;&lt;/object&gt;&lt;object type=&quot;3&quot; unique_id=&quot;10864&quot;&gt;&lt;property id=&quot;20148&quot; value=&quot;5&quot;/&gt;&lt;property id=&quot;20300&quot; value=&quot;Slide 27 - &amp;quot;Military Skills &amp;quot;&quot;/&gt;&lt;property id=&quot;20307&quot; value=&quot;384&quot;/&gt;&lt;/object&gt;&lt;object type=&quot;3&quot; unique_id=&quot;10865&quot;&gt;&lt;property id=&quot;20148&quot; value=&quot;5&quot;/&gt;&lt;property id=&quot;20300&quot; value=&quot;Slide 31 - &amp;quot;Wordle.net&amp;quot;&quot;/&gt;&lt;property id=&quot;20307&quot; value=&quot;385&quot;/&gt;&lt;/object&gt;&lt;object type=&quot;3&quot; unique_id=&quot;10866&quot;&gt;&lt;property id=&quot;20148&quot; value=&quot;5&quot;/&gt;&lt;property id=&quot;20300&quot; value=&quot;Slide 34 - &amp;quot;Skill Word Picture&amp;quot;&quot;/&gt;&lt;property id=&quot;20307&quot; value=&quot;387&quot;/&gt;&lt;/object&gt;&lt;object type=&quot;3&quot; unique_id=&quot;10867&quot;&gt;&lt;property id=&quot;20148&quot; value=&quot;5&quot;/&gt;&lt;property id=&quot;20300&quot; value=&quot;Slide 35 - &amp;quot;Resume&amp;quot;&quot;/&gt;&lt;property id=&quot;20307&quot; value=&quot;386&quot;/&gt;&lt;/object&gt;&lt;object type=&quot;3&quot; unique_id=&quot;10868&quot;&gt;&lt;property id=&quot;20148&quot; value=&quot;5&quot;/&gt;&lt;property id=&quot;20300&quot; value=&quot;Slide 37 - &amp;quot;Editing&amp;quot;&quot;/&gt;&lt;property id=&quot;20307&quot; value=&quot;388&quot;/&gt;&lt;/object&gt;&lt;object type=&quot;3&quot; unique_id=&quot;10870&quot;&gt;&lt;property id=&quot;20148&quot; value=&quot;5&quot;/&gt;&lt;property id=&quot;20300&quot; value=&quot;Slide 39 - &amp;quot;Organize Your Search&amp;quot;&quot;/&gt;&lt;property id=&quot;20307&quot; value=&quot;360&quot;/&gt;&lt;/object&gt;&lt;object type=&quot;3&quot; unique_id=&quot;10871&quot;&gt;&lt;property id=&quot;20148&quot; value=&quot;5&quot;/&gt;&lt;property id=&quot;20300&quot; value=&quot;Slide 40 - &amp;quot;On-Line Job Applications&amp;quot;&quot;/&gt;&lt;property id=&quot;20307&quot; value=&quot;382&quot;/&gt;&lt;/object&gt;&lt;object type=&quot;3&quot; unique_id=&quot;10872&quot;&gt;&lt;property id=&quot;20148&quot; value=&quot;5&quot;/&gt;&lt;property id=&quot;20300&quot; value=&quot;Slide 47 - &amp;quot;On-Line Job Applications&amp;quot;&quot;/&gt;&lt;property id=&quot;20307&quot; value=&quot;321&quot;/&gt;&lt;/object&gt;&lt;object type=&quot;3&quot; unique_id=&quot;10875&quot;&gt;&lt;property id=&quot;20148&quot; value=&quot;5&quot;/&gt;&lt;property id=&quot;20300&quot; value=&quot;Slide 43 - &amp;quot;Instructions? &amp;quot;&quot;/&gt;&lt;property id=&quot;20307&quot; value=&quot;323&quot;/&gt;&lt;/object&gt;&lt;object type=&quot;3&quot; unique_id=&quot;10876&quot;&gt;&lt;property id=&quot;20148&quot; value=&quot;5&quot;/&gt;&lt;property id=&quot;20300&quot; value=&quot;Slide 44 - &amp;quot;Just the Facts&amp;quot;&quot;/&gt;&lt;property id=&quot;20307&quot; value=&quot;324&quot;/&gt;&lt;/object&gt;&lt;object type=&quot;3&quot; unique_id=&quot;10877&quot;&gt;&lt;property id=&quot;20148&quot; value=&quot;5&quot;/&gt;&lt;property id=&quot;20300&quot; value=&quot;Slide 45 - &amp;quot;Did You Know?&amp;quot;&quot;/&gt;&lt;property id=&quot;20307&quot; value=&quot;325&quot;/&gt;&lt;/object&gt;&lt;object type=&quot;3&quot; unique_id=&quot;10878&quot;&gt;&lt;property id=&quot;20148&quot; value=&quot;5&quot;/&gt;&lt;property id=&quot;20300&quot; value=&quot;Slide 46 - &amp;quot;On-Line Job Boards&amp;quot;&quot;/&gt;&lt;property id=&quot;20307&quot; value=&quot;326&quot;/&gt;&lt;/object&gt;&lt;object type=&quot;3&quot; unique_id=&quot;10879&quot;&gt;&lt;property id=&quot;20148&quot; value=&quot;5&quot;/&gt;&lt;property id=&quot;20300&quot; value=&quot;Slide 48 - &amp;quot;ATS Formatting&amp;quot;&quot;/&gt;&lt;property id=&quot;20307&quot; value=&quot;327&quot;/&gt;&lt;/object&gt;&lt;object type=&quot;3&quot; unique_id=&quot;10880&quot;&gt;&lt;property id=&quot;20148&quot; value=&quot;5&quot;/&gt;&lt;property id=&quot;20300&quot; value=&quot;Slide 49 - &amp;quot;Resume |Cover Letter&amp;quot;&quot;/&gt;&lt;property id=&quot;20307&quot; value=&quot;328&quot;/&gt;&lt;/object&gt;&lt;object type=&quot;3&quot; unique_id=&quot;10881&quot;&gt;&lt;property id=&quot;20148&quot; value=&quot;5&quot;/&gt;&lt;property id=&quot;20300&quot; value=&quot;Slide 50 - &amp;quot;Resume&amp;quot;&quot;/&gt;&lt;property id=&quot;20307&quot; value=&quot;329&quot;/&gt;&lt;/object&gt;&lt;object type=&quot;3&quot; unique_id=&quot;10882&quot;&gt;&lt;property id=&quot;20148&quot; value=&quot;5&quot;/&gt;&lt;property id=&quot;20300&quot; value=&quot;Slide 51 - &amp;quot;Horror Stories&amp;quot;&quot;/&gt;&lt;property id=&quot;20307&quot; value=&quot;330&quot;/&gt;&lt;/object&gt;&lt;object type=&quot;3&quot; unique_id=&quot;10883&quot;&gt;&lt;property id=&quot;20148&quot; value=&quot;5&quot;/&gt;&lt;property id=&quot;20300&quot; value=&quot;Slide 52 - &amp;quot;Examples&amp;quot;&quot;/&gt;&lt;property id=&quot;20307&quot; value=&quot;331&quot;/&gt;&lt;/object&gt;&lt;object type=&quot;3&quot; unique_id=&quot;10884&quot;&gt;&lt;property id=&quot;20148&quot; value=&quot;5&quot;/&gt;&lt;property id=&quot;20300&quot; value=&quot;Slide 53 - &amp;quot;On-Line Application Tips&amp;quot;&quot;/&gt;&lt;property id=&quot;20307&quot; value=&quot;377&quot;/&gt;&lt;/object&gt;&lt;object type=&quot;3&quot; unique_id=&quot;10885&quot;&gt;&lt;property id=&quot;20148&quot; value=&quot;5&quot;/&gt;&lt;property id=&quot;20300&quot; value=&quot;Slide 54 - &amp;quot;Additional Tips&amp;quot;&quot;/&gt;&lt;property id=&quot;20307&quot; value=&quot;332&quot;/&gt;&lt;/object&gt;&lt;object type=&quot;3&quot; unique_id=&quot;10886&quot;&gt;&lt;property id=&quot;20148&quot; value=&quot;5&quot;/&gt;&lt;property id=&quot;20300&quot; value=&quot;Slide 57 - &amp;quot;Resume Review&amp;quot;&quot;/&gt;&lt;property id=&quot;20307&quot; value=&quot;334&quot;/&gt;&lt;/object&gt;&lt;object type=&quot;3&quot; unique_id=&quot;10888&quot;&gt;&lt;property id=&quot;20148&quot; value=&quot;5&quot;/&gt;&lt;property id=&quot;20300&quot; value=&quot;Slide 58&quot;/&gt;&lt;property id=&quot;20307&quot; value=&quot;343&quot;/&gt;&lt;/object&gt;&lt;object type=&quot;3&quot; unique_id=&quot;10889&quot;&gt;&lt;property id=&quot;20148&quot; value=&quot;5&quot;/&gt;&lt;property id=&quot;20300&quot; value=&quot;Slide 62 - &amp;quot;Reality of Today’s Job Search&amp;quot;&quot;/&gt;&lt;property id=&quot;20307&quot; value=&quot;344&quot;/&gt;&lt;/object&gt;&lt;object type=&quot;3&quot; unique_id=&quot;10890&quot;&gt;&lt;property id=&quot;20148&quot; value=&quot;5&quot;/&gt;&lt;property id=&quot;20300&quot; value=&quot;Slide 63&quot;/&gt;&lt;property id=&quot;20307&quot; value=&quot;345&quot;/&gt;&lt;/object&gt;&lt;object type=&quot;3&quot; unique_id=&quot;10891&quot;&gt;&lt;property id=&quot;20148&quot; value=&quot;5&quot;/&gt;&lt;property id=&quot;20300&quot; value=&quot;Slide 64 - &amp;quot;Top Ten Signs Your Resume Needs Updating&amp;quot;&quot;/&gt;&lt;property id=&quot;20307&quot; value=&quot;346&quot;/&gt;&lt;/object&gt;&lt;object type=&quot;3&quot; unique_id=&quot;10892&quot;&gt;&lt;property id=&quot;20148&quot; value=&quot;5&quot;/&gt;&lt;property id=&quot;20300&quot; value=&quot;Slide 65&quot;/&gt;&lt;property id=&quot;20307&quot; value=&quot;347&quot;/&gt;&lt;/object&gt;&lt;object type=&quot;3&quot; unique_id=&quot;10893&quot;&gt;&lt;property id=&quot;20148&quot; value=&quot;5&quot;/&gt;&lt;property id=&quot;20300&quot; value=&quot;Slide 66&quot;/&gt;&lt;property id=&quot;20307&quot; value=&quot;348&quot;/&gt;&lt;/object&gt;&lt;object type=&quot;3&quot; unique_id=&quot;10894&quot;&gt;&lt;property id=&quot;20148&quot; value=&quot;5&quot;/&gt;&lt;property id=&quot;20300&quot; value=&quot;Slide 67&quot;/&gt;&lt;property id=&quot;20307&quot; value=&quot;349&quot;/&gt;&lt;/object&gt;&lt;object type=&quot;3&quot; unique_id=&quot;10895&quot;&gt;&lt;property id=&quot;20148&quot; value=&quot;5&quot;/&gt;&lt;property id=&quot;20300&quot; value=&quot;Slide 68 - &amp;quot;30 Second Resume Test &amp;quot;&quot;/&gt;&lt;property id=&quot;20307&quot; value=&quot;350&quot;/&gt;&lt;/object&gt;&lt;object type=&quot;3&quot; unique_id=&quot;10896&quot;&gt;&lt;property id=&quot;20148&quot; value=&quot;5&quot;/&gt;&lt;property id=&quot;20300&quot; value=&quot;Slide 69 - &amp;quot;Understanding Job Postings&amp;quot;&quot;/&gt;&lt;property id=&quot;20307&quot; value=&quot;351&quot;/&gt;&lt;/object&gt;&lt;object type=&quot;3&quot; unique_id=&quot;10897&quot;&gt;&lt;property id=&quot;20148&quot; value=&quot;5&quot;/&gt;&lt;property id=&quot;20300&quot; value=&quot;Slide 70&quot;/&gt;&lt;property id=&quot;20307&quot; value=&quot;352&quot;/&gt;&lt;/object&gt;&lt;object type=&quot;3&quot; unique_id=&quot;10898&quot;&gt;&lt;property id=&quot;20148&quot; value=&quot;5&quot;/&gt;&lt;property id=&quot;20300&quot; value=&quot;Slide 71 - &amp;quot;Resume Guide&amp;quot;&quot;/&gt;&lt;property id=&quot;20307&quot; value=&quot;353&quot;/&gt;&lt;/object&gt;&lt;object type=&quot;3&quot; unique_id=&quot;10899&quot;&gt;&lt;property id=&quot;20148&quot; value=&quot;5&quot;/&gt;&lt;property id=&quot;20300&quot; value=&quot;Slide 72 - &amp;quot;Cover Letter Guide&amp;quot;&quot;/&gt;&lt;property id=&quot;20307&quot; value=&quot;354&quot;/&gt;&lt;/object&gt;&lt;object type=&quot;3&quot; unique_id=&quot;10900&quot;&gt;&lt;property id=&quot;20148&quot; value=&quot;5&quot;/&gt;&lt;property id=&quot;20300&quot; value=&quot;Slide 73 - &amp;quot;Interview Techniques&amp;quot;&quot;/&gt;&lt;property id=&quot;20307&quot; value=&quot;335&quot;/&gt;&lt;/object&gt;&lt;object type=&quot;3&quot; unique_id=&quot;10901&quot;&gt;&lt;property id=&quot;20148&quot; value=&quot;5&quot;/&gt;&lt;property id=&quot;20300&quot; value=&quot;Slide 74 - &amp;quot;Interviews&amp;quot;&quot;/&gt;&lt;property id=&quot;20307&quot; value=&quot;355&quot;/&gt;&lt;/object&gt;&lt;object type=&quot;3&quot; unique_id=&quot;10902&quot;&gt;&lt;property id=&quot;20148&quot; value=&quot;5&quot;/&gt;&lt;property id=&quot;20300&quot; value=&quot;Slide 75 - &amp;quot;Most Harmful Common Mistakes 3,000 Employers &amp;quot;&quot;/&gt;&lt;property id=&quot;20307&quot; value=&quot;356&quot;/&gt;&lt;/object&gt;&lt;object type=&quot;3&quot; unique_id=&quot;10903&quot;&gt;&lt;property id=&quot;20148&quot; value=&quot;5&quot;/&gt;&lt;property id=&quot;20300&quot; value=&quot;Slide 76 - &amp;quot;Interview Mistakes&amp;quot;&quot;/&gt;&lt;property id=&quot;20307&quot; value=&quot;357&quot;/&gt;&lt;/object&gt;&lt;object type=&quot;3&quot; unique_id=&quot;10918&quot;&gt;&lt;property id=&quot;20148&quot; value=&quot;5&quot;/&gt;&lt;property id=&quot;20300&quot; value=&quot;Slide 93 - &amp;quot;Social Media&amp;quot;&quot;/&gt;&lt;property id=&quot;20307&quot; value=&quot;340&quot;/&gt;&lt;/object&gt;&lt;object type=&quot;3&quot; unique_id=&quot;10919&quot;&gt;&lt;property id=&quot;20148&quot; value=&quot;5&quot;/&gt;&lt;property id=&quot;20300&quot; value=&quot;Slide 95 - &amp;quot;Top 1,000 US Employers&amp;quot;&quot;/&gt;&lt;property id=&quot;20307&quot; value=&quot;358&quot;/&gt;&lt;/object&gt;&lt;object type=&quot;3&quot; unique_id=&quot;10920&quot;&gt;&lt;property id=&quot;20148&quot; value=&quot;5&quot;/&gt;&lt;property id=&quot;20300&quot; value=&quot;Slide 96 - &amp;quot;Social Media&amp;quot;&quot;/&gt;&lt;property id=&quot;20307&quot; value=&quot;359&quot;/&gt;&lt;/object&gt;&lt;object type=&quot;3&quot; unique_id=&quot;10921&quot;&gt;&lt;property id=&quot;20148&quot; value=&quot;5&quot;/&gt;&lt;property id=&quot;20300&quot; value=&quot;Slide 97 - &amp;quot;The Job Search: Social Media Considerations&amp;quot;&quot;/&gt;&lt;property id=&quot;20307&quot; value=&quot;336&quot;/&gt;&lt;/object&gt;&lt;object type=&quot;3&quot; unique_id=&quot;10922&quot;&gt;&lt;property id=&quot;20148&quot; value=&quot;5&quot;/&gt;&lt;property id=&quot;20300&quot; value=&quot;Slide 98 - &amp;quot;Social Media&amp;quot;&quot;/&gt;&lt;property id=&quot;20307&quot; value=&quot;337&quot;/&gt;&lt;/object&gt;&lt;object type=&quot;3&quot; unique_id=&quot;10923&quot;&gt;&lt;property id=&quot;20148&quot; value=&quot;5&quot;/&gt;&lt;property id=&quot;20300&quot; value=&quot;Slide 99 - &amp;quot;Tips&amp;quot;&quot;/&gt;&lt;property id=&quot;20307&quot; value=&quot;338&quot;/&gt;&lt;/object&gt;&lt;object type=&quot;3&quot; unique_id=&quot;10924&quot;&gt;&lt;property id=&quot;20148&quot; value=&quot;5&quot;/&gt;&lt;property id=&quot;20300&quot; value=&quot;Slide 100&quot;/&gt;&lt;property id=&quot;20307&quot; value=&quot;339&quot;/&gt;&lt;/object&gt;&lt;object type=&quot;3&quot; unique_id=&quot;10925&quot;&gt;&lt;property id=&quot;20148&quot; value=&quot;5&quot;/&gt;&lt;property id=&quot;20300&quot; value=&quot;Slide 105 - &amp;quot;Links&amp;quot;&quot;/&gt;&lt;property id=&quot;20307&quot; value=&quot;380&quot;/&gt;&lt;/object&gt;&lt;object type=&quot;3&quot; unique_id=&quot;10926&quot;&gt;&lt;property id=&quot;20148&quot; value=&quot;5&quot;/&gt;&lt;property id=&quot;20300&quot; value=&quot;Slide 106 - &amp;quot;Questions?&amp;quot;&quot;/&gt;&lt;property id=&quot;20307&quot; value=&quot;381&quot;/&gt;&lt;/object&gt;&lt;object type=&quot;3&quot; unique_id=&quot;12499&quot;&gt;&lt;property id=&quot;20148&quot; value=&quot;5&quot;/&gt;&lt;property id=&quot;20300&quot; value=&quot;Slide 28 - &amp;quot;Revised &amp;quot;&quot;/&gt;&lt;property id=&quot;20307&quot; value=&quot;390&quot;/&gt;&lt;/object&gt;&lt;object type=&quot;3&quot; unique_id=&quot;12500&quot;&gt;&lt;property id=&quot;20148&quot; value=&quot;5&quot;/&gt;&lt;property id=&quot;20300&quot; value=&quot;Slide 41&quot;/&gt;&lt;property id=&quot;20307&quot; value=&quot;391&quot;/&gt;&lt;/object&gt;&lt;object type=&quot;3&quot; unique_id=&quot;13345&quot;&gt;&lt;property id=&quot;20148&quot; value=&quot;5&quot;/&gt;&lt;property id=&quot;20300&quot; value=&quot;Slide 42 - &amp;quot;Three Types of Resumes&amp;quot;&quot;/&gt;&lt;property id=&quot;20307&quot; value=&quot;392&quot;/&gt;&lt;/object&gt;&lt;object type=&quot;3&quot; unique_id=&quot;15845&quot;&gt;&lt;property id=&quot;20148&quot; value=&quot;5&quot;/&gt;&lt;property id=&quot;20300&quot; value=&quot;Slide 78 - &amp;quot;Networking&amp;quot;&quot;/&gt;&lt;property id=&quot;20307&quot; value=&quot;393&quot;/&gt;&lt;/object&gt;&lt;object type=&quot;3&quot; unique_id=&quot;15846&quot;&gt;&lt;property id=&quot;20148&quot; value=&quot;5&quot;/&gt;&lt;property id=&quot;20300&quot; value=&quot;Slide 79 - &amp;quot;Have Fun&amp;quot;&quot;/&gt;&lt;property id=&quot;20307&quot; value=&quot;394&quot;/&gt;&lt;/object&gt;&lt;object type=&quot;3&quot; unique_id=&quot;15847&quot;&gt;&lt;property id=&quot;20148&quot; value=&quot;5&quot;/&gt;&lt;property id=&quot;20300&quot; value=&quot;Slide 80 - &amp;quot;Tips&amp;quot;&quot;/&gt;&lt;property id=&quot;20307&quot; value=&quot;395&quot;/&gt;&lt;/object&gt;&lt;object type=&quot;3&quot; unique_id=&quot;15848&quot;&gt;&lt;property id=&quot;20148&quot; value=&quot;5&quot;/&gt;&lt;property id=&quot;20300&quot; value=&quot;Slide 81 - &amp;quot;Getting the Conversation Started&amp;quot;&quot;/&gt;&lt;property id=&quot;20307&quot; value=&quot;396&quot;/&gt;&lt;/object&gt;&lt;object type=&quot;3&quot; unique_id=&quot;15849&quot;&gt;&lt;property id=&quot;20148&quot; value=&quot;5&quot;/&gt;&lt;property id=&quot;20300&quot; value=&quot;Slide 82 - &amp;quot;Must Haves&amp;quot;&quot;/&gt;&lt;property id=&quot;20307&quot; value=&quot;397&quot;/&gt;&lt;/object&gt;&lt;object type=&quot;3&quot; unique_id=&quot;15850&quot;&gt;&lt;property id=&quot;20148&quot; value=&quot;5&quot;/&gt;&lt;property id=&quot;20300&quot; value=&quot;Slide 83 - &amp;quot;Elevator Speech&amp;quot;&quot;/&gt;&lt;property id=&quot;20307&quot; value=&quot;398&quot;/&gt;&lt;/object&gt;&lt;object type=&quot;3&quot; unique_id=&quot;15851&quot;&gt;&lt;property id=&quot;20148&quot; value=&quot;5&quot;/&gt;&lt;property id=&quot;20300&quot; value=&quot;Slide 84 - &amp;quot;Elevator Speech&amp;quot;&quot;/&gt;&lt;property id=&quot;20307&quot; value=&quot;399&quot;/&gt;&lt;/object&gt;&lt;object type=&quot;3&quot; unique_id=&quot;15852&quot;&gt;&lt;property id=&quot;20148&quot; value=&quot;5&quot;/&gt;&lt;property id=&quot;20300&quot; value=&quot;Slide 85 - &amp;quot;Tips&amp;quot;&quot;/&gt;&lt;property id=&quot;20307&quot; value=&quot;400&quot;/&gt;&lt;/object&gt;&lt;object type=&quot;3&quot; unique_id=&quot;15853&quot;&gt;&lt;property id=&quot;20148&quot; value=&quot;5&quot;/&gt;&lt;property id=&quot;20300&quot; value=&quot;Slide 86 - &amp;quot;The Perfect Elevator Speech&amp;quot;&quot;/&gt;&lt;property id=&quot;20307&quot; value=&quot;401&quot;/&gt;&lt;/object&gt;&lt;object type=&quot;3&quot; unique_id=&quot;15854&quot;&gt;&lt;property id=&quot;20148&quot; value=&quot;5&quot;/&gt;&lt;property id=&quot;20300&quot; value=&quot;Slide 87 - &amp;quot;Format It&amp;quot;&quot;/&gt;&lt;property id=&quot;20307&quot; value=&quot;402&quot;/&gt;&lt;/object&gt;&lt;object type=&quot;3&quot; unique_id=&quot;15855&quot;&gt;&lt;property id=&quot;20148&quot; value=&quot;5&quot;/&gt;&lt;property id=&quot;20300&quot; value=&quot;Slide 88 - &amp;quot;Tailor Your Speech&amp;quot;&quot;/&gt;&lt;property id=&quot;20307&quot; value=&quot;403&quot;/&gt;&lt;/object&gt;&lt;object type=&quot;3&quot; unique_id=&quot;15856&quot;&gt;&lt;property id=&quot;20148&quot; value=&quot;5&quot;/&gt;&lt;property id=&quot;20300&quot; value=&quot;Slide 89 - &amp;quot;Example&amp;quot;&quot;/&gt;&lt;property id=&quot;20307&quot; value=&quot;404&quot;/&gt;&lt;/object&gt;&lt;object type=&quot;3&quot; unique_id=&quot;15857&quot;&gt;&lt;property id=&quot;20148&quot; value=&quot;5&quot;/&gt;&lt;property id=&quot;20300&quot; value=&quot;Slide 90 - &amp;quot;Eliminate Industry Jargon&amp;quot;&quot;/&gt;&lt;property id=&quot;20307&quot; value=&quot;405&quot;/&gt;&lt;/object&gt;&lt;object type=&quot;3&quot; unique_id=&quot;15858&quot;&gt;&lt;property id=&quot;20148&quot; value=&quot;5&quot;/&gt;&lt;property id=&quot;20300&quot; value=&quot;Slide 91 - &amp;quot;Tips&amp;quot;&quot;/&gt;&lt;property id=&quot;20307&quot; value=&quot;406&quot;/&gt;&lt;/object&gt;&lt;object type=&quot;3&quot; unique_id=&quot;15859&quot;&gt;&lt;property id=&quot;20148&quot; value=&quot;5&quot;/&gt;&lt;property id=&quot;20300&quot; value=&quot;Slide 92 - &amp;quot;Tips&amp;amp;#x09;&amp;quot;&quot;/&gt;&lt;property id=&quot;20307&quot; value=&quot;407&quot;/&gt;&lt;/object&gt;&lt;object type=&quot;3&quot; unique_id=&quot;16595&quot;&gt;&lt;property id=&quot;20148&quot; value=&quot;5&quot;/&gt;&lt;property id=&quot;20300&quot; value=&quot;Slide 55 - &amp;quot;Application Process&amp;quot;&quot;/&gt;&lt;property id=&quot;20307&quot; value=&quot;409&quot;/&gt;&lt;/object&gt;&lt;object type=&quot;3&quot; unique_id=&quot;16596&quot;&gt;&lt;property id=&quot;20148&quot; value=&quot;5&quot;/&gt;&lt;property id=&quot;20300&quot; value=&quot;Slide 56 - &amp;quot;Application Process&amp;quot;&quot;/&gt;&lt;property id=&quot;20307&quot; value=&quot;408&quot;/&gt;&lt;/object&gt;&lt;object type=&quot;3&quot; unique_id=&quot;16597&quot;&gt;&lt;property id=&quot;20148&quot; value=&quot;5&quot;/&gt;&lt;property id=&quot;20300&quot; value=&quot;Slide 4 - &amp;quot;Why Hire a Vet&amp;quot;&quot;/&gt;&lt;property id=&quot;20307&quot; value=&quot;419&quot;/&gt;&lt;/object&gt;&lt;object type=&quot;3&quot; unique_id=&quot;16598&quot;&gt;&lt;property id=&quot;20148&quot; value=&quot;5&quot;/&gt;&lt;property id=&quot;20300&quot; value=&quot;Slide 6 - &amp;quot;Translating Military Skills&amp;quot;&quot;/&gt;&lt;property id=&quot;20307&quot; value=&quot;415&quot;/&gt;&lt;/object&gt;&lt;object type=&quot;3&quot; unique_id=&quot;16600&quot;&gt;&lt;property id=&quot;20148&quot; value=&quot;5&quot;/&gt;&lt;property id=&quot;20300&quot; value=&quot;Slide 17 - &amp;quot;CareerOneStop.org&amp;quot;&quot;/&gt;&lt;property id=&quot;20307&quot; value=&quot;411&quot;/&gt;&lt;/object&gt;&lt;object type=&quot;3&quot; unique_id=&quot;16601&quot;&gt;&lt;property id=&quot;20148&quot; value=&quot;5&quot;/&gt;&lt;property id=&quot;20300&quot; value=&quot;Slide 18 - &amp;quot;CareerOneStop.org&amp;quot;&quot;/&gt;&lt;property id=&quot;20307&quot; value=&quot;412&quot;/&gt;&lt;/object&gt;&lt;object type=&quot;3&quot; unique_id=&quot;16602&quot;&gt;&lt;property id=&quot;20148&quot; value=&quot;5&quot;/&gt;&lt;property id=&quot;20300&quot; value=&quot;Slide 19 - &amp;quot;CareerOneStop.org&amp;quot;&quot;/&gt;&lt;property id=&quot;20307&quot; value=&quot;413&quot;/&gt;&lt;/object&gt;&lt;object type=&quot;3&quot; unique_id=&quot;16603&quot;&gt;&lt;property id=&quot;20148&quot; value=&quot;5&quot;/&gt;&lt;property id=&quot;20300&quot; value=&quot;Slide 36 - &amp;quot;Side By Side&amp;quot;&quot;/&gt;&lt;property id=&quot;20307&quot; value=&quot;414&quot;/&gt;&lt;/object&gt;&lt;object type=&quot;3&quot; unique_id=&quot;16604&quot;&gt;&lt;property id=&quot;20148&quot; value=&quot;5&quot;/&gt;&lt;property id=&quot;20300&quot; value=&quot;Slide 59&quot;/&gt;&lt;property id=&quot;20307&quot; value=&quot;416&quot;/&gt;&lt;/object&gt;&lt;object type=&quot;3&quot; unique_id=&quot;16605&quot;&gt;&lt;property id=&quot;20148&quot; value=&quot;5&quot;/&gt;&lt;property id=&quot;20300&quot; value=&quot;Slide 60&quot;/&gt;&lt;property id=&quot;20307&quot; value=&quot;417&quot;/&gt;&lt;/object&gt;&lt;object type=&quot;3&quot; unique_id=&quot;16606&quot;&gt;&lt;property id=&quot;20148&quot; value=&quot;5&quot;/&gt;&lt;property id=&quot;20300&quot; value=&quot;Slide 61&quot;/&gt;&lt;property id=&quot;20307&quot; value=&quot;418&quot;/&gt;&lt;/object&gt;&lt;object type=&quot;3&quot; unique_id=&quot;16607&quot;&gt;&lt;property id=&quot;20148&quot; value=&quot;5&quot;/&gt;&lt;property id=&quot;20300&quot; value=&quot;Slide 94&quot;/&gt;&lt;property id=&quot;20307&quot; value=&quot;421&quot;/&gt;&lt;/object&gt;&lt;object type=&quot;3&quot; unique_id=&quot;16608&quot;&gt;&lt;property id=&quot;20148&quot; value=&quot;5&quot;/&gt;&lt;property id=&quot;20300&quot; value=&quot;Slide 107 - &amp;quot;Presentation Developed by: &amp;quot;&quot;/&gt;&lt;property id=&quot;20307&quot; value=&quot;410&quot;/&gt;&lt;/object&gt;&lt;object type=&quot;3&quot; unique_id=&quot;17761&quot;&gt;&lt;property id=&quot;20148&quot; value=&quot;5&quot;/&gt;&lt;property id=&quot;20300&quot; value=&quot;Slide 9 - &amp;quot;ONET Online&amp;quot;&quot;/&gt;&lt;property id=&quot;20307&quot; value=&quot;422&quot;/&gt;&lt;/object&gt;&lt;object type=&quot;3&quot; unique_id=&quot;17762&quot;&gt;&lt;property id=&quot;20148&quot; value=&quot;5&quot;/&gt;&lt;property id=&quot;20300&quot; value=&quot;Slide 10 - &amp;quot;Crosswalk&amp;quot;&quot;/&gt;&lt;property id=&quot;20307&quot; value=&quot;423&quot;/&gt;&lt;/object&gt;&lt;object type=&quot;3&quot; unique_id=&quot;17763&quot;&gt;&lt;property id=&quot;20148&quot; value=&quot;5&quot;/&gt;&lt;property id=&quot;20300&quot; value=&quot;Slide 11 - &amp;quot;Insert Service and Title&amp;quot;&quot;/&gt;&lt;property id=&quot;20307&quot; value=&quot;424&quot;/&gt;&lt;/object&gt;&lt;object type=&quot;3&quot; unique_id=&quot;17764&quot;&gt;&lt;property id=&quot;20148&quot; value=&quot;5&quot;/&gt;&lt;property id=&quot;20300&quot; value=&quot;Slide 12 - &amp;quot;Choose the Closest&amp;quot;&quot;/&gt;&lt;property id=&quot;20307&quot; value=&quot;425&quot;/&gt;&lt;/object&gt;&lt;object type=&quot;3&quot; unique_id=&quot;17765&quot;&gt;&lt;property id=&quot;20148&quot; value=&quot;5&quot;/&gt;&lt;property id=&quot;20300&quot; value=&quot;Slide 13 - &amp;quot;Copy and Paste to Word Document&amp;quot;&quot;/&gt;&lt;property id=&quot;20307&quot; value=&quot;426&quot;/&gt;&lt;/object&gt;&lt;object type=&quot;3&quot; unique_id=&quot;17766&quot;&gt;&lt;property id=&quot;20148&quot; value=&quot;5&quot;/&gt;&lt;property id=&quot;20300&quot; value=&quot;Slide 14 - &amp;quot;Remove the Pluses&amp;quot;&quot;/&gt;&lt;property id=&quot;20307&quot; value=&quot;427&quot;/&gt;&lt;/object&gt;&lt;object type=&quot;3&quot; unique_id=&quot;17767&quot;&gt;&lt;property id=&quot;20148&quot; value=&quot;5&quot;/&gt;&lt;property id=&quot;20300&quot; value=&quot;Slide 15 - &amp;quot;Change Wording to fit You&amp;quot;&quot;/&gt;&lt;property id=&quot;20307&quot; value=&quot;428&quot;/&gt;&lt;/object&gt;&lt;object type=&quot;3&quot; unique_id=&quot;18531&quot;&gt;&lt;property id=&quot;20148&quot; value=&quot;5&quot;/&gt;&lt;property id=&quot;20300&quot; value=&quot;Slide 20 - &amp;quot;Select Skills Profiler&amp;quot;&quot;/&gt;&lt;property id=&quot;20307&quot; value=&quot;429&quot;/&gt;&lt;/object&gt;&lt;object type=&quot;3&quot; unique_id=&quot;18532&quot;&gt;&lt;property id=&quot;20148&quot; value=&quot;5&quot;/&gt;&lt;property id=&quot;20300&quot; value=&quot;Slide 21 - &amp;quot;Select the Job you Want &amp;quot;&quot;/&gt;&lt;property id=&quot;20307&quot; value=&quot;430&quot;/&gt;&lt;/object&gt;&lt;object type=&quot;3&quot; unique_id=&quot;18533&quot;&gt;&lt;property id=&quot;20148&quot; value=&quot;5&quot;/&gt;&lt;property id=&quot;20300&quot; value=&quot;Slide 22 - &amp;quot;Select the one that is closest&amp;quot;&quot;/&gt;&lt;property id=&quot;20307&quot; value=&quot;431&quot;/&gt;&lt;/object&gt;&lt;object type=&quot;3&quot; unique_id=&quot;18534&quot;&gt;&lt;property id=&quot;20148&quot; value=&quot;5&quot;/&gt;&lt;property id=&quot;20300&quot; value=&quot;Slide 23 - &amp;quot;Copy and Paste to Word Document&amp;quot;&quot;/&gt;&lt;property id=&quot;20307&quot; value=&quot;432&quot;/&gt;&lt;/object&gt;&lt;object type=&quot;3&quot; unique_id=&quot;18535&quot;&gt;&lt;property id=&quot;20148&quot; value=&quot;5&quot;/&gt;&lt;property id=&quot;20300&quot; value=&quot;Slide 24 - &amp;quot;Highlight the one you have and the one’s you need&amp;quot;&quot;/&gt;&lt;property id=&quot;20307&quot; value=&quot;433&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2038</TotalTime>
  <Words>3766</Words>
  <Application>Microsoft Macintosh PowerPoint</Application>
  <PresentationFormat>On-screen Show (4:3)</PresentationFormat>
  <Paragraphs>526</Paragraphs>
  <Slides>107</Slides>
  <Notes>12</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107</vt:i4>
      </vt:variant>
    </vt:vector>
  </HeadingPairs>
  <TitlesOfParts>
    <vt:vector size="112" baseType="lpstr">
      <vt:lpstr>Arial</vt:lpstr>
      <vt:lpstr>Calibri</vt:lpstr>
      <vt:lpstr>Wingdings</vt:lpstr>
      <vt:lpstr>Times New Roman</vt:lpstr>
      <vt:lpstr>1_Office Theme</vt:lpstr>
      <vt:lpstr>PowerPoint Presentation</vt:lpstr>
      <vt:lpstr>Facilitators</vt:lpstr>
      <vt:lpstr>Workshops (What we will cover)</vt:lpstr>
      <vt:lpstr>Why Hire a Vet</vt:lpstr>
      <vt:lpstr>Top Ten Reasons Employers Hire Vets</vt:lpstr>
      <vt:lpstr>Translating Military Skills</vt:lpstr>
      <vt:lpstr>Translating Military Skills</vt:lpstr>
      <vt:lpstr>Online Skills Translators</vt:lpstr>
      <vt:lpstr>ONET Online</vt:lpstr>
      <vt:lpstr>Crosswalk</vt:lpstr>
      <vt:lpstr>Insert Service and Title</vt:lpstr>
      <vt:lpstr>Choose the Closest</vt:lpstr>
      <vt:lpstr>Copy and Paste to Word Document</vt:lpstr>
      <vt:lpstr>Remove the Pluses</vt:lpstr>
      <vt:lpstr>Change Wording to fit You</vt:lpstr>
      <vt:lpstr>Skills Gap Analysis</vt:lpstr>
      <vt:lpstr>CareerOneStop.org</vt:lpstr>
      <vt:lpstr>CareerOneStop.org</vt:lpstr>
      <vt:lpstr>CareerOneStop.org</vt:lpstr>
      <vt:lpstr>Select Skills Profiler</vt:lpstr>
      <vt:lpstr>Select the Job you Want </vt:lpstr>
      <vt:lpstr>Select the one that is closest</vt:lpstr>
      <vt:lpstr>Copy and Paste to Word Document</vt:lpstr>
      <vt:lpstr>Highlight the one you have and the one’s you need</vt:lpstr>
      <vt:lpstr>Related Occupations</vt:lpstr>
      <vt:lpstr>Pulling it all Together</vt:lpstr>
      <vt:lpstr>Military Skills </vt:lpstr>
      <vt:lpstr>Revised </vt:lpstr>
      <vt:lpstr>Skills Gap</vt:lpstr>
      <vt:lpstr>Wordle.net</vt:lpstr>
      <vt:lpstr>Wordle.net</vt:lpstr>
      <vt:lpstr>Job Announcements</vt:lpstr>
      <vt:lpstr>Wordle Test</vt:lpstr>
      <vt:lpstr>Skill Word Picture</vt:lpstr>
      <vt:lpstr>Resume</vt:lpstr>
      <vt:lpstr>Side By Side</vt:lpstr>
      <vt:lpstr>Editing</vt:lpstr>
      <vt:lpstr>Career Portfolio</vt:lpstr>
      <vt:lpstr>Organize Your Search</vt:lpstr>
      <vt:lpstr>On-Line Job Applications</vt:lpstr>
      <vt:lpstr>PowerPoint Presentation</vt:lpstr>
      <vt:lpstr>Three Types of Resumes</vt:lpstr>
      <vt:lpstr>Instructions? </vt:lpstr>
      <vt:lpstr>Just the Facts</vt:lpstr>
      <vt:lpstr>Did You Know?</vt:lpstr>
      <vt:lpstr>On-Line Job Boards</vt:lpstr>
      <vt:lpstr>On-Line Job Applications</vt:lpstr>
      <vt:lpstr>ATS Formatting</vt:lpstr>
      <vt:lpstr>Resume |Cover Letter</vt:lpstr>
      <vt:lpstr>Resume</vt:lpstr>
      <vt:lpstr>Horror Stories</vt:lpstr>
      <vt:lpstr>Examples</vt:lpstr>
      <vt:lpstr>On-Line Application Tips</vt:lpstr>
      <vt:lpstr>Additional Tips</vt:lpstr>
      <vt:lpstr>Application Process</vt:lpstr>
      <vt:lpstr>Application Process</vt:lpstr>
      <vt:lpstr>Resume Review</vt:lpstr>
      <vt:lpstr>PowerPoint Presentation</vt:lpstr>
      <vt:lpstr>PowerPoint Presentation</vt:lpstr>
      <vt:lpstr>PowerPoint Presentation</vt:lpstr>
      <vt:lpstr>PowerPoint Presentation</vt:lpstr>
      <vt:lpstr>Reality of Today’s Job Search</vt:lpstr>
      <vt:lpstr>PowerPoint Presentation</vt:lpstr>
      <vt:lpstr>Top Ten Signs Your Resume Needs Updating</vt:lpstr>
      <vt:lpstr>PowerPoint Presentation</vt:lpstr>
      <vt:lpstr>PowerPoint Presentation</vt:lpstr>
      <vt:lpstr>PowerPoint Presentation</vt:lpstr>
      <vt:lpstr>30 Second Resume Test </vt:lpstr>
      <vt:lpstr>Understanding Job Postings</vt:lpstr>
      <vt:lpstr>PowerPoint Presentation</vt:lpstr>
      <vt:lpstr>Resume Guide</vt:lpstr>
      <vt:lpstr>Cover Letter Guide</vt:lpstr>
      <vt:lpstr>Interview Techniques</vt:lpstr>
      <vt:lpstr>Interviews</vt:lpstr>
      <vt:lpstr>Most Harmful Common Mistakes 3,000 Employers </vt:lpstr>
      <vt:lpstr>Interview Mistakes</vt:lpstr>
      <vt:lpstr>Networking</vt:lpstr>
      <vt:lpstr>Networking</vt:lpstr>
      <vt:lpstr>Have Fun</vt:lpstr>
      <vt:lpstr>Tips</vt:lpstr>
      <vt:lpstr>Getting the Conversation Started</vt:lpstr>
      <vt:lpstr>Must Haves</vt:lpstr>
      <vt:lpstr>Elevator Speech</vt:lpstr>
      <vt:lpstr>Elevator Speech</vt:lpstr>
      <vt:lpstr>Tips</vt:lpstr>
      <vt:lpstr>The Perfect Elevator Speech</vt:lpstr>
      <vt:lpstr>Format It</vt:lpstr>
      <vt:lpstr>Tailor Your Speech</vt:lpstr>
      <vt:lpstr>Example</vt:lpstr>
      <vt:lpstr>Eliminate Industry Jargon</vt:lpstr>
      <vt:lpstr>Tips</vt:lpstr>
      <vt:lpstr>Tips </vt:lpstr>
      <vt:lpstr>Social Media</vt:lpstr>
      <vt:lpstr>PowerPoint Presentation</vt:lpstr>
      <vt:lpstr>Top 1,000 U.S. Employers</vt:lpstr>
      <vt:lpstr>Social Media</vt:lpstr>
      <vt:lpstr>The Job Search: Social Media Considerations</vt:lpstr>
      <vt:lpstr>Social Media</vt:lpstr>
      <vt:lpstr>Tips</vt:lpstr>
      <vt:lpstr>PowerPoint Presentation</vt:lpstr>
      <vt:lpstr>Final Checklist</vt:lpstr>
      <vt:lpstr>PowerPoint Presentation</vt:lpstr>
      <vt:lpstr>PowerPoint Presentation</vt:lpstr>
      <vt:lpstr>PowerPoint Presentation</vt:lpstr>
      <vt:lpstr>Links</vt:lpstr>
      <vt:lpstr>Questions?</vt:lpstr>
      <vt:lpstr>Presentation Developed by: </vt:lpstr>
    </vt:vector>
  </TitlesOfParts>
  <Company>DED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Alaniz</dc:creator>
  <cp:lastModifiedBy>Sherri Baumeister</cp:lastModifiedBy>
  <cp:revision>272</cp:revision>
  <dcterms:created xsi:type="dcterms:W3CDTF">2012-02-16T19:40:05Z</dcterms:created>
  <dcterms:modified xsi:type="dcterms:W3CDTF">2019-11-22T13:26:43Z</dcterms:modified>
</cp:coreProperties>
</file>